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mp4" ContentType="video/mp4"/>
  <Default Extension="rels" ContentType="application/vnd.openxmlformats-package.relationship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16" r:id="rId5"/>
    <p:sldId id="317" r:id="rId6"/>
    <p:sldId id="318" r:id="rId7"/>
    <p:sldId id="319" r:id="rId8"/>
    <p:sldId id="320" r:id="rId9"/>
    <p:sldId id="321" r:id="rId10"/>
    <p:sldId id="322" r:id="rId11"/>
    <p:sldId id="311" r:id="rId12"/>
    <p:sldId id="312" r:id="rId13"/>
    <p:sldId id="313" r:id="rId14"/>
    <p:sldId id="314" r:id="rId15"/>
    <p:sldId id="315" r:id="rId16"/>
    <p:sldId id="259" r:id="rId17"/>
    <p:sldId id="260" r:id="rId18"/>
    <p:sldId id="307" r:id="rId19"/>
    <p:sldId id="301" r:id="rId20"/>
    <p:sldId id="293" r:id="rId21"/>
    <p:sldId id="294" r:id="rId22"/>
    <p:sldId id="304" r:id="rId23"/>
    <p:sldId id="302" r:id="rId24"/>
    <p:sldId id="305" r:id="rId25"/>
    <p:sldId id="309" r:id="rId26"/>
    <p:sldId id="31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1A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ustomXml" Target="../customXml/item1.xml"/><Relationship Id="rId31" Type="http://schemas.openxmlformats.org/officeDocument/2006/relationships/customXmlProps" Target="../customXml/itemProps3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DB4BD-F3FA-4AC1-BD13-6E53B475C3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D839-3601-419E-836A-22FDCA94E7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会采用横向对比多个模型，纵向对比</a:t>
            </a:r>
            <a:r>
              <a:rPr lang="en-US" altLang="zh-CN"/>
              <a:t>yolo</a:t>
            </a:r>
            <a:r>
              <a:rPr lang="zh-CN" altLang="en-US"/>
              <a:t>模型，最后得出我们的一个结论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对</a:t>
            </a:r>
            <a:r>
              <a:rPr lang="en-US" altLang="zh-CN"/>
              <a:t>Yolo</a:t>
            </a:r>
            <a:r>
              <a:rPr lang="zh-CN" altLang="en-US"/>
              <a:t>的</a:t>
            </a:r>
            <a:r>
              <a:rPr lang="en-US" altLang="zh-CN"/>
              <a:t>Anchor</a:t>
            </a:r>
            <a:r>
              <a:rPr lang="zh-CN" altLang="en-US"/>
              <a:t>超参数的生成进行优化，以此来提升它识别的性能。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因此在自己的数据集上聚类计算anchor，提高bounding box的检出率。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DE</a:t>
            </a:r>
            <a:r>
              <a:rPr lang="zh-CN" altLang="en-US"/>
              <a:t>算法，我们知道最小二乘法一般是针对一些线性可微函数的，而DE算法是针对线性不可微函数的。</a:t>
            </a:r>
            <a:endParaRPr lang="zh-CN" altLang="en-US"/>
          </a:p>
          <a:p>
            <a:r>
              <a:rPr lang="zh-CN" altLang="en-US"/>
              <a:t>该方法比其他许多著名的全局优化方法收敛速度更快、确定性更高，且易于使用。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简单性：DE的主搜索程序可以用不到30行C代码编写。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差分进化算法的进化流程则与遗传算法非常类似，它们之间</a:t>
            </a:r>
            <a:r>
              <a:rPr lang="zh-CN" altLang="en-US"/>
              <a:t>最显著的区别在于DE的个体变异是通过差分策略实现的。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即通过随机选取种群中两个不同的个体，将其向量差缩放后与待变异个体进⾏向量合成。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sv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svg"/><Relationship Id="rId4" Type="http://schemas.openxmlformats.org/officeDocument/2006/relationships/image" Target="../media/image26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29002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3" y="380348"/>
            <a:ext cx="2622992" cy="26226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38" y="280373"/>
            <a:ext cx="2974047" cy="2973644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3132152" y="4413122"/>
            <a:ext cx="5855633" cy="5758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3910965" y="4385945"/>
            <a:ext cx="4950460" cy="61277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第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8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小组</a:t>
            </a:r>
            <a:endParaRPr lang="zh-CN" altLang="en-US" sz="32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grpSp>
        <p:nvGrpSpPr>
          <p:cNvPr id="25" name="Group 91"/>
          <p:cNvGrpSpPr/>
          <p:nvPr/>
        </p:nvGrpSpPr>
        <p:grpSpPr bwMode="auto">
          <a:xfrm>
            <a:off x="3146439" y="4433815"/>
            <a:ext cx="520736" cy="791219"/>
            <a:chOff x="936" y="1480"/>
            <a:chExt cx="1589" cy="2415"/>
          </a:xfrm>
        </p:grpSpPr>
        <p:grpSp>
          <p:nvGrpSpPr>
            <p:cNvPr id="26" name="组合 33"/>
            <p:cNvGrpSpPr/>
            <p:nvPr/>
          </p:nvGrpSpPr>
          <p:grpSpPr bwMode="auto">
            <a:xfrm>
              <a:off x="985" y="1582"/>
              <a:ext cx="1441" cy="2313"/>
              <a:chOff x="1754168" y="3653262"/>
              <a:chExt cx="1857599" cy="2987139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318103" y="4093188"/>
                <a:ext cx="726661" cy="2547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36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5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8" y="4605610"/>
            <a:ext cx="1967059" cy="4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32707" y="3481609"/>
            <a:ext cx="8268048" cy="85915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基于ROS的图像识别小车</a:t>
            </a:r>
            <a:endParaRPr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1635" y="5201285"/>
            <a:ext cx="722820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1951095 </a:t>
            </a:r>
            <a:r>
              <a:rPr lang="zh-CN" alt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梁伊雯    1850061 阮辰伟      1951328 曹峰源</a:t>
            </a:r>
            <a:endParaRPr lang="zh-CN" altLang="en-US" sz="18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8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:/Users/12849/AppData/Local/Temp/kaimatting/20220303194530/output_aiMatting_20220303194555.pngoutput_aiMatting_202203031945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165" y="939165"/>
            <a:ext cx="1656715" cy="165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83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8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983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83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0.41459 -0.0021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483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983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933816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前端视觉里程计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1211943" y="1864799"/>
            <a:ext cx="3593520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spc="400">
                <a:solidFill>
                  <a:srgbClr val="FF0000"/>
                </a:solidFill>
                <a:latin typeface="方正兰亭细黑_GBK" pitchFamily="2" charset="-122"/>
                <a:ea typeface="方正兰亭细黑_GBK" pitchFamily="2" charset="-122"/>
              </a:rPr>
              <a:t>SIFT</a:t>
            </a:r>
            <a:r>
              <a:rPr lang="zh-CN" altLang="en-US" sz="2665" spc="400">
                <a:solidFill>
                  <a:srgbClr val="FF0000"/>
                </a:solidFill>
                <a:latin typeface="方正兰亭细黑_GBK" pitchFamily="2" charset="-122"/>
                <a:ea typeface="方正兰亭细黑_GBK" pitchFamily="2" charset="-122"/>
              </a:rPr>
              <a:t>特征点提取</a:t>
            </a:r>
            <a:endParaRPr lang="zh-CN" altLang="en-US" sz="2665" spc="400" dirty="0">
              <a:solidFill>
                <a:srgbClr val="FF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4876" y="975012"/>
            <a:ext cx="5867400" cy="2447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2" y="3509092"/>
            <a:ext cx="4883984" cy="3073801"/>
          </a:xfrm>
          <a:prstGeom prst="rect">
            <a:avLst/>
          </a:prstGeom>
        </p:spPr>
      </p:pic>
      <p:sp>
        <p:nvSpPr>
          <p:cNvPr id="15" name="TextBox 34"/>
          <p:cNvSpPr txBox="1"/>
          <p:nvPr/>
        </p:nvSpPr>
        <p:spPr>
          <a:xfrm>
            <a:off x="6806717" y="4794769"/>
            <a:ext cx="3593520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spc="400">
                <a:solidFill>
                  <a:srgbClr val="FF0000"/>
                </a:solidFill>
                <a:latin typeface="方正兰亭细黑_GBK" pitchFamily="2" charset="-122"/>
                <a:ea typeface="方正兰亭细黑_GBK" pitchFamily="2" charset="-122"/>
              </a:rPr>
              <a:t>2D-2D</a:t>
            </a:r>
            <a:r>
              <a:rPr lang="zh-CN" altLang="en-US" sz="2665" spc="400">
                <a:solidFill>
                  <a:srgbClr val="FF0000"/>
                </a:solidFill>
                <a:latin typeface="方正兰亭细黑_GBK" pitchFamily="2" charset="-122"/>
                <a:ea typeface="方正兰亭细黑_GBK" pitchFamily="2" charset="-122"/>
              </a:rPr>
              <a:t>对极约束</a:t>
            </a:r>
            <a:endParaRPr lang="zh-CN" altLang="en-US" sz="2665" spc="400" dirty="0">
              <a:solidFill>
                <a:srgbClr val="FF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18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148345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后端图优化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8598480" y="2584645"/>
            <a:ext cx="3593520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spc="400">
                <a:solidFill>
                  <a:srgbClr val="FF0000"/>
                </a:solidFill>
                <a:latin typeface="方正兰亭细黑_GBK" pitchFamily="2" charset="-122"/>
                <a:ea typeface="方正兰亭细黑_GBK" pitchFamily="2" charset="-122"/>
              </a:rPr>
              <a:t>图优化</a:t>
            </a:r>
            <a:r>
              <a:rPr lang="en-US" altLang="zh-CN" sz="2665" spc="400">
                <a:solidFill>
                  <a:srgbClr val="FF0000"/>
                </a:solidFill>
                <a:latin typeface="方正兰亭细黑_GBK" pitchFamily="2" charset="-122"/>
                <a:ea typeface="方正兰亭细黑_GBK" pitchFamily="2" charset="-122"/>
              </a:rPr>
              <a:t>g2o</a:t>
            </a:r>
            <a:endParaRPr lang="zh-CN" altLang="en-US" sz="2665" spc="400" dirty="0">
              <a:solidFill>
                <a:srgbClr val="FF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010" y="1197464"/>
            <a:ext cx="7527251" cy="4828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673617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>
                <a:latin typeface="方正兰亭细黑_GBK" pitchFamily="2" charset="-122"/>
                <a:ea typeface="方正兰亭细黑_GBK" pitchFamily="2" charset="-122"/>
              </a:rPr>
              <a:t>ORB_SLAM2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3" y="1043106"/>
            <a:ext cx="4165145" cy="27805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052" y="3239308"/>
            <a:ext cx="6709541" cy="3222187"/>
          </a:xfrm>
          <a:prstGeom prst="rect">
            <a:avLst/>
          </a:prstGeom>
        </p:spPr>
      </p:pic>
      <p:sp>
        <p:nvSpPr>
          <p:cNvPr id="8" name="TextBox 34"/>
          <p:cNvSpPr txBox="1"/>
          <p:nvPr/>
        </p:nvSpPr>
        <p:spPr>
          <a:xfrm>
            <a:off x="1914676" y="4959551"/>
            <a:ext cx="1871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400">
                <a:latin typeface="方正兰亭细黑_GBK" pitchFamily="2" charset="-122"/>
                <a:ea typeface="方正兰亭细黑_GBK" pitchFamily="2" charset="-122"/>
              </a:rPr>
              <a:t>建图过程</a:t>
            </a:r>
            <a:endParaRPr lang="zh-CN" altLang="en-US" sz="2000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0" name="TextBox 34"/>
          <p:cNvSpPr txBox="1"/>
          <p:nvPr/>
        </p:nvSpPr>
        <p:spPr>
          <a:xfrm>
            <a:off x="5910171" y="1732498"/>
            <a:ext cx="4323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400">
                <a:latin typeface="方正兰亭细黑_GBK" pitchFamily="2" charset="-122"/>
                <a:ea typeface="方正兰亭细黑_GBK" pitchFamily="2" charset="-122"/>
              </a:rPr>
              <a:t>控制台中对建图信息的记录</a:t>
            </a:r>
            <a:endParaRPr lang="zh-CN" altLang="en-US" sz="2000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673617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>
                <a:latin typeface="方正兰亭细黑_GBK" pitchFamily="2" charset="-122"/>
                <a:ea typeface="方正兰亭细黑_GBK" pitchFamily="2" charset="-122"/>
              </a:rPr>
              <a:t>ORB_SLAM2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4" name="TextBox 34"/>
          <p:cNvSpPr txBox="1"/>
          <p:nvPr/>
        </p:nvSpPr>
        <p:spPr>
          <a:xfrm>
            <a:off x="2548751" y="4712072"/>
            <a:ext cx="3389473" cy="40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400">
                <a:latin typeface="方正兰亭细黑_GBK" pitchFamily="2" charset="-122"/>
                <a:ea typeface="方正兰亭细黑_GBK" pitchFamily="2" charset="-122"/>
              </a:rPr>
              <a:t>Ros</a:t>
            </a:r>
            <a:r>
              <a:rPr lang="zh-CN" altLang="en-US" sz="2000" spc="400">
                <a:latin typeface="方正兰亭细黑_GBK" pitchFamily="2" charset="-122"/>
                <a:ea typeface="方正兰亭细黑_GBK" pitchFamily="2" charset="-122"/>
              </a:rPr>
              <a:t>中节点通信图</a:t>
            </a:r>
            <a:endParaRPr lang="zh-CN" altLang="en-US" sz="2000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16" y="1875803"/>
            <a:ext cx="5900128" cy="1997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0830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目标检测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总体工作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82479" y="340671"/>
            <a:ext cx="230822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OVERALL WORK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9F754DE-2CAD-44b6-B708-469DEB6407EB-1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6880" y="2165985"/>
            <a:ext cx="3477895" cy="2526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94180" y="1111250"/>
            <a:ext cx="200279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fontAlgn="auto">
              <a:lnSpc>
                <a:spcPct val="20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训练模型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YoloV4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YoloX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Faster-RCNN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4180" y="4140835"/>
            <a:ext cx="346519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fontAlgn="auto">
              <a:lnSpc>
                <a:spcPct val="20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模型做出的改进：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K-means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自适应生成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anchor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算法寻找最优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anchor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52222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模型训练结果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42244" y="356546"/>
            <a:ext cx="253365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TRAINING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63052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35" y="1953260"/>
            <a:ext cx="5300980" cy="39490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2330" y="1554480"/>
            <a:ext cx="2027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Loss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070" y="1938020"/>
            <a:ext cx="5357495" cy="3964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76440" y="1554480"/>
            <a:ext cx="2027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Memory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252222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模型训练结果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7" name="TextBox 35"/>
          <p:cNvSpPr txBox="1"/>
          <p:nvPr/>
        </p:nvSpPr>
        <p:spPr>
          <a:xfrm>
            <a:off x="3742244" y="356546"/>
            <a:ext cx="253365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TRAINING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63052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/>
          <p:nvPr>
            <p:custDataLst>
              <p:tags r:id="rId1"/>
            </p:custDataLst>
          </p:nvPr>
        </p:nvGraphicFramePr>
        <p:xfrm>
          <a:off x="2592705" y="2999476"/>
          <a:ext cx="7020560" cy="268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395"/>
                <a:gridCol w="1804670"/>
                <a:gridCol w="1467485"/>
                <a:gridCol w="1350010"/>
              </a:tblGrid>
              <a:tr h="1163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Faster R-CNN</a:t>
                      </a:r>
                      <a:endParaRPr lang="zh-CN" alt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YoloX</a:t>
                      </a:r>
                      <a:endParaRPr lang="en-US" altLang="zh-CN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Yolo</a:t>
                      </a:r>
                      <a:r>
                        <a:rPr lang="en-US" altLang="zh-CN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v4</a:t>
                      </a:r>
                      <a:endParaRPr lang="en-US" altLang="zh-CN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</a:tr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fps( img/s)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15.4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43.0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53.5</a:t>
                      </a:r>
                      <a:endParaRPr lang="en-US" altLang="zh-CN" sz="1800" b="1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time( ms/img)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64.8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23.3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18.7</a:t>
                      </a:r>
                      <a:endParaRPr lang="en-US" altLang="zh-CN" sz="1800" b="1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62330" y="1093470"/>
            <a:ext cx="2027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图片处理速度：</a:t>
            </a:r>
            <a:endParaRPr lang="zh-CN" alt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19020" y="1699895"/>
            <a:ext cx="7552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fps，每秒帧率 (Frame Per Second) 。FPS用来评估目标检测的速度。即每秒内可以处理的图片数量。fps越大越好，越能接近实时评估的效果。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52222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模型训练结果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42244" y="356546"/>
            <a:ext cx="253365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TRAINING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63052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62330" y="976630"/>
            <a:ext cx="2027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P-R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曲线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 descr="faster_bbox-allclass-allarea"/>
          <p:cNvPicPr>
            <a:picLocks noChangeAspect="1"/>
          </p:cNvPicPr>
          <p:nvPr/>
        </p:nvPicPr>
        <p:blipFill>
          <a:blip r:embed="rId1"/>
          <a:srcRect l="3499" t="-793" r="4094"/>
          <a:stretch>
            <a:fillRect/>
          </a:stretch>
        </p:blipFill>
        <p:spPr>
          <a:xfrm>
            <a:off x="0" y="2008505"/>
            <a:ext cx="4041775" cy="3307715"/>
          </a:xfrm>
          <a:prstGeom prst="rect">
            <a:avLst/>
          </a:prstGeom>
        </p:spPr>
      </p:pic>
      <p:pic>
        <p:nvPicPr>
          <p:cNvPr id="8" name="图片 7" descr="yolox_bbox-allclass-allarea"/>
          <p:cNvPicPr>
            <a:picLocks noChangeAspect="1"/>
          </p:cNvPicPr>
          <p:nvPr/>
        </p:nvPicPr>
        <p:blipFill>
          <a:blip r:embed="rId2"/>
          <a:srcRect l="3378" t="-349" r="6495"/>
          <a:stretch>
            <a:fillRect/>
          </a:stretch>
        </p:blipFill>
        <p:spPr>
          <a:xfrm>
            <a:off x="3968750" y="2015490"/>
            <a:ext cx="3930015" cy="3282315"/>
          </a:xfrm>
          <a:prstGeom prst="rect">
            <a:avLst/>
          </a:prstGeom>
        </p:spPr>
      </p:pic>
      <p:pic>
        <p:nvPicPr>
          <p:cNvPr id="11" name="图片 10" descr="yolo_differential_bbox-allclass-allare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765" y="2019300"/>
            <a:ext cx="4364990" cy="327469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3945890" y="2000885"/>
            <a:ext cx="14605" cy="3110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017510" y="2019300"/>
            <a:ext cx="14605" cy="3110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12215" y="5455285"/>
            <a:ext cx="2027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Faster-RCNN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82540" y="5455285"/>
            <a:ext cx="2027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YoloX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04960" y="5455285"/>
            <a:ext cx="2027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Yolov4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8" name="图片 17" descr="resourc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6795" y="5535930"/>
            <a:ext cx="914400" cy="9144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080895" y="6120765"/>
            <a:ext cx="89738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C75：PR at IoU=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.75（AP at strict IoU），曲线下面积对应于 AP IoU=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.75指标。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C50：PR at IoU=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.50（AP at PASCAL IoU），曲线下面积对应于 AP IoU=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.50度量。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Loc：IoU=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.10 的 PR。所有剩余的设置都使用 IoU=.1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28473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Anchor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优化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97134" y="356546"/>
            <a:ext cx="336232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ANCHOR OPTIMIZATION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38541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07010" y="1306195"/>
            <a:ext cx="807339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主流方法：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k-means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聚类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原因：Y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olo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anchor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通过聚类COCO数据集得到的，有可能并不适合自定义的数据集。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缺点：使用自己数据集进行训练时，数据集类型单一，且标记框大小都差不多，尺寸比较集中。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通过k-means聚类的方法产生的anchor box很集中，几乎相差不大，体现不出模型的多尺度输出的优势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7260" y="2556510"/>
            <a:ext cx="3418205" cy="276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259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建图结果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28473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Anchor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优化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97134" y="356546"/>
            <a:ext cx="336232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ANCHOR OPTIMIZATION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38541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87655" y="1226820"/>
            <a:ext cx="709231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新方法：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算法寻找最优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anchor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 (Differential evolution)算法是一种新的启发式最小化非线性和不可微的连续空间函数。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原因：快速、简单、全局最优、优于大部分优化算法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基本过程：针对目标为最大化锚点和对象边界框之间的重叠区域（IOU）的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目标函数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算法通过不断迭代，对目标函数进行优化，不断逼近最佳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anchor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i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《Differential Evolution – A Simple and Efficient </a:t>
            </a:r>
            <a:r>
              <a:rPr lang="en-US" altLang="zh-CN" i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Heuristic for Global Optimization over Continuous Spaces</a:t>
            </a:r>
            <a:r>
              <a:rPr lang="zh-CN" altLang="en-US" i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endParaRPr lang="zh-CN" altLang="en-US" i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0" y="1118235"/>
            <a:ext cx="4215765" cy="2501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4140200"/>
            <a:ext cx="4887595" cy="226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40335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DE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算法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0064" y="356546"/>
            <a:ext cx="225044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DE ALGORITHM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9834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143635" y="1221740"/>
            <a:ext cx="58877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初始化种群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355" y="1868805"/>
            <a:ext cx="7371715" cy="357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3635" y="2376805"/>
            <a:ext cx="58877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变异（差分策略）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455" y="3011805"/>
            <a:ext cx="4354195" cy="615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99805" y="2902585"/>
            <a:ext cx="2836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F</a:t>
            </a:r>
            <a:r>
              <a:rPr lang="zh-CN" altLang="en-US" sz="1600"/>
              <a:t>为缩放因子，通常取</a:t>
            </a:r>
            <a:r>
              <a:rPr lang="en-US" altLang="zh-CN" sz="1600"/>
              <a:t>0~1</a:t>
            </a:r>
            <a:endParaRPr lang="en-US" altLang="zh-CN" sz="1600"/>
          </a:p>
          <a:p>
            <a:endParaRPr lang="en-US" altLang="zh-CN" sz="1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590" y="3314700"/>
            <a:ext cx="505460" cy="274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56370" y="3287395"/>
            <a:ext cx="29489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为</a:t>
            </a:r>
            <a:r>
              <a:rPr lang="en-US" altLang="zh-CN" sz="1600"/>
              <a:t>第g代种群中第i个个体</a:t>
            </a:r>
            <a:endParaRPr lang="en-US" altLang="zh-CN" sz="1600"/>
          </a:p>
        </p:txBody>
      </p:sp>
      <p:sp>
        <p:nvSpPr>
          <p:cNvPr id="11" name="文本框 10"/>
          <p:cNvSpPr txBox="1"/>
          <p:nvPr/>
        </p:nvSpPr>
        <p:spPr>
          <a:xfrm>
            <a:off x="8627110" y="3627120"/>
            <a:ext cx="3453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        </a:t>
            </a:r>
            <a:r>
              <a:rPr lang="zh-CN" altLang="en-US" sz="1600"/>
              <a:t>为</a:t>
            </a:r>
            <a:r>
              <a:rPr lang="en-US" altLang="zh-CN" sz="1600"/>
              <a:t>第g代种群中第i个个体</a:t>
            </a:r>
            <a:r>
              <a:rPr lang="zh-CN" altLang="en-US" sz="1600"/>
              <a:t>第</a:t>
            </a:r>
            <a:r>
              <a:rPr lang="en-US" altLang="zh-CN" sz="1600"/>
              <a:t>j</a:t>
            </a:r>
            <a:r>
              <a:rPr lang="zh-CN" altLang="en-US" sz="1600"/>
              <a:t>个基因</a:t>
            </a:r>
            <a:endParaRPr lang="zh-CN" altLang="en-US" sz="16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0" y="3653790"/>
            <a:ext cx="494665" cy="2495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43635" y="3962400"/>
            <a:ext cx="58877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530" y="4585335"/>
            <a:ext cx="5488305" cy="5219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1935" y="4585335"/>
            <a:ext cx="2948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使⽤第g代种群和其变异中间体进⾏交叉</a:t>
            </a:r>
            <a:endParaRPr lang="zh-CN" altLang="en-US" sz="1600"/>
          </a:p>
        </p:txBody>
      </p:sp>
      <p:sp>
        <p:nvSpPr>
          <p:cNvPr id="16" name="文本框 15"/>
          <p:cNvSpPr txBox="1"/>
          <p:nvPr/>
        </p:nvSpPr>
        <p:spPr>
          <a:xfrm>
            <a:off x="1143635" y="5168900"/>
            <a:ext cx="58877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255" y="5879465"/>
            <a:ext cx="5015230" cy="5651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131935" y="5879465"/>
            <a:ext cx="2948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采⽤贪婪算法来选择下⼀代种群个体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模型对比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96169" y="356546"/>
            <a:ext cx="306578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MODEL COMPARISON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284451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yolo_differential_bbox-allclass-allarea"/>
          <p:cNvPicPr>
            <a:picLocks noChangeAspect="1"/>
          </p:cNvPicPr>
          <p:nvPr/>
        </p:nvPicPr>
        <p:blipFill>
          <a:blip r:embed="rId1"/>
          <a:srcRect l="3011" t="155" r="6430"/>
          <a:stretch>
            <a:fillRect/>
          </a:stretch>
        </p:blipFill>
        <p:spPr>
          <a:xfrm>
            <a:off x="-6985" y="1939925"/>
            <a:ext cx="3952875" cy="3269615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8017510" y="2019300"/>
            <a:ext cx="14605" cy="3110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62330" y="5523230"/>
            <a:ext cx="305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Yolov4-common-anchor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94555" y="5523230"/>
            <a:ext cx="3136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Yolov4-kmeans-anchor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59215" y="5523230"/>
            <a:ext cx="2839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Yolov4-DE-anchor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 descr="yolo_kmeans_bbox-allclass-allarea"/>
          <p:cNvPicPr>
            <a:picLocks noChangeAspect="1"/>
          </p:cNvPicPr>
          <p:nvPr/>
        </p:nvPicPr>
        <p:blipFill>
          <a:blip r:embed="rId2"/>
          <a:srcRect l="3861" t="166" r="6089"/>
          <a:stretch>
            <a:fillRect/>
          </a:stretch>
        </p:blipFill>
        <p:spPr>
          <a:xfrm>
            <a:off x="3993515" y="1876425"/>
            <a:ext cx="4085590" cy="33972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3945890" y="2000885"/>
            <a:ext cx="14605" cy="3110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064500" y="2099310"/>
            <a:ext cx="14605" cy="3110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 descr="yolo_originbbox-allclass-allarea"/>
          <p:cNvPicPr>
            <a:picLocks noChangeAspect="1"/>
          </p:cNvPicPr>
          <p:nvPr/>
        </p:nvPicPr>
        <p:blipFill>
          <a:blip r:embed="rId3"/>
          <a:srcRect l="2855" t="210" r="6444"/>
          <a:stretch>
            <a:fillRect/>
          </a:stretch>
        </p:blipFill>
        <p:spPr>
          <a:xfrm>
            <a:off x="8079105" y="1975485"/>
            <a:ext cx="4008120" cy="3307715"/>
          </a:xfrm>
          <a:prstGeom prst="rect">
            <a:avLst/>
          </a:prstGeom>
        </p:spPr>
      </p:pic>
      <p:pic>
        <p:nvPicPr>
          <p:cNvPr id="18" name="图片 17" descr="resourc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1875" y="584962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13233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数据集评估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97134" y="356546"/>
            <a:ext cx="320992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DATASET EVALUATION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38541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567622" y="972239"/>
          <a:ext cx="7056755" cy="5324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8620"/>
                <a:gridCol w="2858135"/>
              </a:tblGrid>
              <a:tr h="56705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zh-CN" altLang="en-US" sz="18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784C7"/>
                      </a:solidFill>
                      <a:prstDash val="solid"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LOC</a:t>
                      </a:r>
                      <a:r>
                        <a:rPr lang="en-US" altLang="zh-CN" sz="18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值</a:t>
                      </a:r>
                      <a:endParaRPr lang="en-US" altLang="zh-CN" sz="18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19050" cap="rnd">
                      <a:solidFill>
                        <a:srgbClr val="1784C7"/>
                      </a:solidFill>
                      <a:prstDash val="solid"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solidFill>
                      <a:srgbClr val="1784C7"/>
                    </a:solidFill>
                  </a:tcPr>
                </a:tc>
              </a:tr>
              <a:tr h="528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red_light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19050">
                      <a:solidFill>
                        <a:srgbClr val="1784C7"/>
                      </a:solidFill>
                      <a:prstDash val="solid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0.854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19050">
                      <a:solidFill>
                        <a:srgbClr val="1784C7"/>
                      </a:solidFill>
                      <a:prstDash val="solid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52895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green_light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0.897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528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yellow_light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0.994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52895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cross_wolk</a:t>
                      </a:r>
                      <a:endParaRPr lang="zh-CN" altLang="en-US" sz="16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0.551</a:t>
                      </a:r>
                      <a:endParaRPr lang="zh-CN" altLang="en-US" sz="16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528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speed_limit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0.902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52895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stop_signal</a:t>
                      </a:r>
                      <a:endParaRPr lang="en-US" altLang="zh-CN" sz="16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0.434</a:t>
                      </a:r>
                      <a:endParaRPr lang="zh-CN" altLang="en-US" sz="16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528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go_straight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0.983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52895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stop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0.650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528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2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turn_right</a:t>
                      </a:r>
                      <a:endParaRPr lang="en-US" altLang="zh-CN" sz="1600" b="1" spc="12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19050" cap="rnd">
                      <a:solidFill>
                        <a:srgbClr val="1784C7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0.281</a:t>
                      </a:r>
                      <a:endParaRPr lang="zh-CN" altLang="en-US" sz="1600" b="1" spc="12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19050" cap="rnd">
                      <a:solidFill>
                        <a:srgbClr val="1784C7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80" y="1094740"/>
            <a:ext cx="4044950" cy="50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未来计划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65334" y="356546"/>
            <a:ext cx="206946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FUTURE PLAN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95361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52245"/>
            <a:ext cx="12215495" cy="4437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建图结果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2" name="20220421_16404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4288" y="1050357"/>
            <a:ext cx="11210662" cy="5538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0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建图结果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6365" y="1658471"/>
            <a:ext cx="7399631" cy="4702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4291559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导航算法介绍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4102405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导航算法介绍 </a:t>
            </a:r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–– 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定位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6713" y="1306705"/>
            <a:ext cx="2376513" cy="44353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92" y="1465309"/>
            <a:ext cx="2376513" cy="1963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533" y="1465309"/>
            <a:ext cx="2370456" cy="1963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92" y="4062156"/>
            <a:ext cx="2383282" cy="1963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4887877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导航算法介绍 </a:t>
            </a:r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–– 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代价地图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122" y="1193010"/>
            <a:ext cx="6397487" cy="538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4887877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导航算法介绍 </a:t>
            </a:r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–– 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代价地图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010" y="1818861"/>
            <a:ext cx="11102138" cy="3905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3161443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>
                <a:latin typeface="方正兰亭细黑_GBK" pitchFamily="2" charset="-122"/>
                <a:ea typeface="方正兰亭细黑_GBK" pitchFamily="2" charset="-122"/>
              </a:rPr>
              <a:t>视觉</a:t>
            </a:r>
            <a:r>
              <a:rPr lang="en-US" altLang="zh-CN" sz="5335" b="1">
                <a:latin typeface="方正兰亭细黑_GBK" pitchFamily="2" charset="-122"/>
                <a:ea typeface="方正兰亭细黑_GBK" pitchFamily="2" charset="-122"/>
              </a:rPr>
              <a:t>slam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tags/tag1.xml><?xml version="1.0" encoding="utf-8"?>
<p:tagLst xmlns:p="http://schemas.openxmlformats.org/presentationml/2006/main">
  <p:tag name="KSO_WM_UNIT_TABLE_BEAUTIFY" val="smartTable{b6e1018f-93ae-4603-b20f-197860d6e337}"/>
  <p:tag name="TABLE_EMPHASIZE_COLOR" val="1330547"/>
  <p:tag name="TABLE_SKINIDX" val="0"/>
  <p:tag name="TABLE_COLORIDX" val="a"/>
  <p:tag name="TABLE_COLOR_RGB" val="0x000000*0xFFFFFF*0x212121*0xFFFFFF*0x144D73*0x1BA8C9*0x22C29C*0x91CE24*0xF4B720*0xDA542A"/>
  <p:tag name="TABLE_RECT" val="131.6*180.479*696.8*211.4"/>
  <p:tag name="TABLE_ONEKEY_SKIN_IDX" val="0"/>
</p:tagLst>
</file>

<file path=ppt/tags/tag2.xml><?xml version="1.0" encoding="utf-8"?>
<p:tagLst xmlns:p="http://schemas.openxmlformats.org/presentationml/2006/main">
  <p:tag name="KSO_WM_UNIT_TABLE_BEAUTIFY" val="smartTable{23c450fc-a60c-43e9-8eb2-6ed03d39adf8}"/>
  <p:tag name="TABLE_RECT" val="202.175*76.5542*555.65*419.25"/>
  <p:tag name="TABLE_EMPHASIZE_COLOR" val="1541319"/>
  <p:tag name="TABLE_ONEKEY_SKIN_IDX" val="0"/>
  <p:tag name="TABLE_SKINIDX" val="0"/>
  <p:tag name="TABLE_COLORIDX" val="d"/>
  <p:tag name="TABLE_COLOR_RGB" val="0x000000*0xFFFFFF*0x212121*0xFFFFFF*0x1784C7*0x1BA8C9*0x22C29C*0x91CE24*0xF4B720*0xDA542A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NjE1MzIwODQxMjMiLAogICAiR3JvdXBJZCIgOiAiMTM1NTgxMjE5IiwKICAgIkltYWdlIiA6ICJpVkJPUncwS0dnb0FBQUFOU1VoRVVnQUFBaVFBQUFHT0NBWUFBQUNubkJobEFBQUFDWEJJV1hNQUFBc1RBQUFMRXdFQW1wd1lBQUFnQUVsRVFWUjRuTzNkZDFpVDUvNEc4RHVERVFoVHRnSWk0R29kdUdkZDFWYXJyZG85VCszVTdoNjcyMVBiL2s3YjA5Tnh1bXQzYTIzdFVGczdySHR2eGEwb0RwYURQWVFraENUdisvc0RqWVFFQ0JCNFNMZy8xK1dWNUYzNVJrUnVudmNaQ2xtV1pSQVJFUkcxTW9WQ29iandYQ215RUNJaUlpS0FnWVNJaUlqYUF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UaXk2QWlJamFGa21TVUZwZWdRcURBV2F6R1pJc2l5NkpBQ2dWQ3FqVmFtZzFHZ1FIYUtGVWVsYWJna0tXK1MrTmlJaXE2U3VOeUM4dWh0bGlFVjBLMVVPdFVpRWlOQlIrdmo2aVMya1doVUtoc0Q1bklDRWlJcUE2akp3cEtCQmRCalZDeC9Cd2FOdzRsTlFNSko3VjNrTkVSRTBpU1JMeWk0dEZsMEdObEZkY0RFbVNSSmZoRWd3a1JFU0UwdklLM3FaeFEyYUxCYVhsRmFMTGNBa0dFaUlpUW9YQklMb0VhaUtkaDN6dEdFaUlpQWhtczFsMENkUkVKZy81MmpHUUVCRVJoL2E2TVUvNTJqR1FFQkVSa1hBTUpFUkVSQ1FjQXdrUkVSRUp4MEJDUkVSRXdqR1FFQkVSa1hBTUpFUkVSQ1FjQXdrUkVSRUp4MEJDUkVSRXdqR1FFQkVSa1hBTUpFUkVSQ1FjQXdrUkVSRUp4MEJDUkVSRXdqR1FFQkVSa1hBTUpFUkVSQ1FjQXdrUkVSRUp4MEJDUkVSRXdqR1FFQkVSa1hBTUpFUkVSQ1FjQXdrUkVRbW5OeGhRVlZYVjZ1OHJ5ekwrV3JvQ2VYa0ZUaDIvZDk4QnJGaXhCcElrdFhCbDdZOWFkQUZFUk5TK25UdFhqdmZlbjR1UWtDQThNT3NlS0pXMnZ5dS84ZDkzb2RjYkduM2RsMTk2dHNGajBvK2R3QjkvL0kwTkc3YmdpZGtQSVR3OHJNNWpNekt5OE9XWDM4RmtNc0hieHh1alI0MW9kRTFVTndZU0lpSVNLaisvQUxtNWVUaDkrZ3ptZi84ejdyajlwbHI3QzZIVDZWcmt2YnQxVGNMNDhXT3djdVZhdlBmK1hEejE1S01JREF5d095NDdPd2Z2ZnpBWEpwTUpsMTAyakdHa0JUQ1FFQkdSVUVsSlhYREREZE93WU1GQ2JObXlIUkhoWWJqeXlzdnRqcHY3eWYrY3V0N3NKMTVvVklDWk5uVXlNak96VVZSVWpMS3ljdzREU1hGSktVd21NMGFQSG9rYmI1am05TFhKZVF3a1JFUWszS2pMaGlNbit4UTJiZDZHSmI4dlJVeE1GSHIzdnRUbDd6TnoxdVAxN24vMXRiZnEzYjl1M1Vhc1c3ZlJidnZJa2NOdzZ5M1hONnUyOW82QmhJaUkyb1FiYjd3V1dWazVrQ0VqUGo2dVJkNGpNaktpd1dOS1MwdGhORlloUUt1Rm43K2ZVOWNOY3RDcVFvM0RRRUpFUkcyQ2w1Y2FzMmJkRFkxR0E0M0d0MFhlbzZHT3JySXM0OW5uWG9iUldJVVpNMjVGejU3ZFc2UU9zc2RBUWtSRWJVWm9hRWlkK3hxNjNlSUtKMDltb3JTMERQNysvdWpXTGJuRjM0OHVZaUFoSWlLMzRNenRGZ0FvS0Npc2M1NFFTWkx3d0lPekc3eUdUcWZEZ3c4OTRYUnR6bmE0cGJveGtCQVJ0VkdTSkVGdk1FQ3ZOMEN2MTBOdnFMUjVOQnFyWUpFa21NMW1TQllKWm9zWkZvc0Zack1GRnNrQ2k5a0NpOFVDaTNYZnhVZUwyZmIxZmZmUEVQSVpYM25sRFZocWhZZmF0MVdHRFIySVNtT1YwNTFHRnkxYWdrcGozWk9zMVJWc0pFbENRVUVoQUNBc3JBTlVLcFZUNzBldXdVQkNSTlJDWkZsR2hVNlBrcEpTbEpTV29xUzBES1dsWmRCWkE4YUZzR0c0K054d01Yd1lqVWJSSDZIRjVlYmxOempyNmJYWFh0T29hOVozdkZLcHJMTWZ5WTZkdS9IVlY5K2hRNGRRdlBMeWMzWVR0RkhMWWlBaEltcUVDeUdqOUh6QUtDNHBQUjg0emo4L3YvM0NOclBaTExya051M2pqOTYyUG4vbzRTZHQvcjRxS25SNDg2MzNtM1g5Zjl4eE03cDA2ZHpnY1pJazRlKy9Wd0lBTGg4M21tRkVBQVlTSXFJYUpFbENZVkV4enVibTRXeGVQczdtNWlFM3QvcXhvTENvVlVPR1NxV0NuNThHZmhxTjNhTkdvNEd2anpkVWFqVlVLaVhVcXVwSGxVb0Z0VW9ONWZubjFhOVY1NS9iSHFlc3NhOHRraVFKZVhuNXpicUdzY2I2T0hOZWVyM080eXdXQ3dvTGl3QUFxOWVzeDdyMW14cjlYcDA3eDJIR25iYzJ2a2dDd0VCQ1JPMVFlWVd1T21pY0R4dzFRMGRlUVFITVpvdkwzaXNnUUl1UTRDQ0VCQWNqSkRnSXdjRkJDTkQ2UTZQUndOL1BEeHFOYjYxSERmdzB2dkR6ODRPWGx4b0toY0psdGRUbmVNNnBWbm1meGdnTURLaXpzNmdzeTVqMXdEL2g1YVhHQisrLzZkVDFuQTAzRjRKSlkzRXVrdVpoSUNFaWoyU3hXSERtYkI0eXM3S1JrWldOekt3Y25Ea2ZQQ3Fhc1M2S1FxRkFZSUFXSVNFaDFVRWo1R0xZc0Q2ZTN4WWNGQWkxbXYvTnRnVGorVTZyWGw3ZVRwOVRWN2laTjI4QnRtemRnZkR3TU14NThXbCt6UVRoM3pvUnVUVlpsbEZRV0dRTkhSbVoxUUVrTytjMFRDWlRvNituVUNnUUVSNkc2S2hJUkVWR0lEb3FFdEdSRVlpS2lrQmtSRGlDZ3dMYjdDMk85cVNzN0J3QXdNOVAwNnpyN055NUcxdTI3Z0FBM0hERE5JWVJnZmczVDBSdW82enMzTVhna1pXTmpNeHNaR2JuTkhwcCtxREFBRVJGUmlJNnFqcG94SndQSDFHUmtZZ0lENE5hemNEUkZqZ3pFVnBoWVZHRHg3MDA1MWxFUmRrUDljM0l5TUw4NzM4Q0FBd2VQQUM5THUzWnRFTEpKUmhJaUtoTk1wbE1PSDRpQTRlUEhrUGFrWFFjUHBLTy9QTnpSRGhEb1ZBZ0pqb0tDZkd4NkJ3Zmg0VDRXSFRxRklQb3FFajRhWnIzV3pXMWp2b21RaXNwS1VYVitRNnJXcTAvL1AzOTZ6eldVY0E4ZXpZWEgzNzBtZlhXei9idHU3QjkrNjRtMWNsSjBWeURnWVNJaEpObEdma0ZoVWk3RUQ2T0hzT3g0eWVkSHMwU0h0WUJuZU5qa1JBZlYvM1lPUTV4blRyQ3g4ZW5oU3VubHZUU25HY2NkdXJWNlhSNC9vWC9nNCtQRDB3bUU3UmFMVjU0L2dtbmI3ZGtabWJqdzQ4K2cwNm5SMkJnQUlZUEc0emRlL1k3UFBaQ1I5aUlpUEJXNjJEY1hqR1FFRkdyTXhxTlNEOStFb2VQcEZzRFNIRnhTWVBuK2Z2N0lUR2hNeEk2VndlUEx2RnhpSStQaGJhZTM0N0pQUlVVRk9LSEJRdng2Q016N2ZiOXNHQWhLaXVObURCaExLcXFURmkzYmlQKyttczVycm5tcWdhdmUrREFJWHp4NVR3WWpWVUlEZzdDbzQvTVJIUjBWSjNuWHJnZDlNd3pqN05scllVeGtCQlJpek9aVERpVWRoUzc5eDdBN3IzN2tYNzhaSU96Y3lvVUNuUkppRWVQYnNubzBhMHJlblpQUnFlT01md3QxVVBKc2d4WmxnRUFHemR1d2NKRlMyQTBWc0ZrTXNQTDYrS1Bxc1dMLzBCcTZsNkVoQVJqMHNUeHNGZ3MyTEY5RjVZdFh3MC9mMytNdjN5MHcrdExrb1FsUzVaaXhjbzFrR1VaTVRIUmVQaWgreEFTRXR3YUg0K2N3RUJDUkM0bnl6Sk9abVloZGM5KzdONTdBQWNPSHJhWm9NcVIwSkJnOU9qV0ZUMjZKNk5uOTY1SVR1b0NqVy9MTEVGUGJVOVJVVEVzbHVyNVg3Ny80UmVvMVNwTW1UTFIydjlEcDlOaC92ZS9ZTStlZmZEeDhjYk0rKytDNy9sL0gvZmNjd2MrK3ZnTExGcTBCRVZGeFpoNnpTVHJ2Z3RXclZxSDVTdFdBd0FHREVqQjdiZmRCQjhmNTRjTVU4dGpJQ0VpbDhndktNVHV2ZFVCSkhYdmZ1dXdURWU4dkx6UU5ha0x1bmRMUnM5dXllalJ2U3ZDd3pxdzlhTWRXNzU4dGZWNXg0NHh1R3ZHcmVqWU1RWW1rd2tiTjIzRjMwdFhvcnlpQWdFQldqd3c2eDdFeDhkYWorL1pzenZ1bW5FYnZ2enFPNnhidHhHcHUvWmcwcVFKR0R4a2dQVTJ5NmhSdzdGdDIwNWNmdmxvREJzMnVOVS9IelZNSVY5b0l5TWlhb1RLU2lOMjc5MlBYWHYyWWZmZS9UaDErbXlkeHlvVUNpUW5KcUJmMzk3b245SWJQWHQwZzQ4M2Z6dHRTMFRQMUxwMzd3SE0vZlFyakJrekV0ZE92eHA1ZWZuWXVtMG50bTdkQVoxT0R3RG8zZnNTM0hyTERRZ0tDblI0all5TUxIeno3US9XanFoS3BSTEpTVjF3eXkzWEl6SXlBcElrMmF4UjQ4eXc0c2FJaTR2RmM4LyswNlhYZEZaU2JDY2g3OXRjaWhxL2hiQ0ZoSWljVmw2aHc3WWRxZGkwWlR0MjdkNWI3MjJZNktoSTlPdmJDLzFUK3FCdjcwc1FHTUJwdGFsdWZmdjJ3ak5QUDQ3T25lTUFWQytzdDJiTkJraVNoS1NrTHJocTBnVDA2Tkd0M21za0pNVGpoZWVmd0tyVjY3Rng0eFlVRjVmQXo5OFBFUkhoQUdDM1lGNTl3NHFib2tPSFVKZGVyNzFoQ3drUjFhdTR1QVNidCsvRXBpM2JzWGYvSWV0OS90b0NBclRvMTZjWCtxZjBSa3FmWG9pT2ltemxTcWs1UkxlUU9ITGc0R0dFQkFlalU2ZVlScDhyeXpMUzBvNGlNVEdoWFF6LzlvUVdFZ1lTSXJKek5qY1BtN2J1d0tZdDIzSDRTRHJxK20raVovZXVHRFo0SVByMzY0MmtMZ25zQStMRzJtSWdJZWQ1UWlEaExSc2lBZ0RrbkRxRHRSczJZL1BXSFRpUmtlbndHSlZLaFpUZWwyTDRzRUVZUG5nZ1FrTkRXcmRJSXZKWURDUkU3Vmg1aFE3ck5tekdpdFhya0hiMG1NTmpmSHg4TUdoQUNrWU1IWVRCQS90eEVqSWlhaEVNSkVUdGpNVml3YTdkKzdCaTlUcHMzcmJUNGZUc0FRRmFEQnM4QU1PSERrYi9sTjRjRVVORUxZNkJoS2lkeU1qTXhvclY2N0JxN1FhVWxKYlo3ZmZUYURENnNtRVljOWtJOUw2MEIxUXFybmhMUksySGdZVElnNVdWbmNQcTladXdZdlU2SEQrUlliZGZvVkNnZjkvZW1EQnVOSVlQSGRndVJpTVFVZHZFUUVMa2dkS1BuOFN2di8rRnRSczJ3MnkySDZZYjJ5a0dWNHdiZzNGalJpSThySU9BQ29tSWJER1FFSGtJaThXQ1RWdDNZUEh2UzNIbzhCRzcvVnAvZjR3Wk5Sd1R4bzFHOTY1SkhLSkxSRzBLQXdtUm15c3ZyOEJmeTFkaHlaL0xVRkJZWkxkL1FFb2ZUTHhpSElZT0dnQnZieThCRlJJUk5ZeUJoTWhOWldXZndxOS9MTVhLMWV2dHBuRDM5ZlhCaEhHak1XM0tSTVIyNmlpb1FpSWk1ekdRRUxrUldaYVJ1bWNmZnZuMUQ2VHUyVyszUHlveUFsT25UTVNWNDhkd3ZoQWljaXNNSkVSdVFKWmw3RWpkZy9rTEZqcWN3Q3lsejZXWU5tVVNoZ3pxYjdlQUdCR1JPMkFnSVdyRFpGbkd0cDJwK0c3QlFxUWZPMkd6ejl2YkM1ZVBHWVZwVXlZaTRmd0txVVJFN29xQmhLZ05rbVVaVzdidnhIY0xGdHJOSCtMbnA4RzBxeWRoK3RWWElTZ3dRRkNGNUdtVUNnVWtyclhxbHBRZU1tS09nWVNvRFpGbEdadTJiTWY4SHhmWkxYRG43KytIYTYrNUN0T3V2Z29CV3ZZUElkZFNxOVdvTXBsRWwwRk40S1gyakIvbG52RXBpTnljTE12WXVpTVZYODFiZ015c2JKdDlXbjkvWER0MU1xWmRQWkVkVmFuRmFEVWFGRE9RdUNWL2pVWjBDUzdCUUVJazJJbVRtZmpraTIreGQvOUJtKzBCQVZwY04zVUtwazJaQ0Q4L3ovZ1BoOXF1NEFBdHp1bDBNRnZzWi9hbHRrdXRWaUhZUTI3ZEttU1pOdzJKUkNncUxzSFgzLzJJNWF2V291YTNZV0JBQUs2ZlBnWFhUTDRTZmg3eW13KzVCMzJsRVdjS0NrU1hRWTNRTVR3Y0dsLzNYWU5LVVdQS2FBWVNvbFptTkJyeHk2OS80TWVGdjZHeTBtamRybGFyY2QzVXliamxodWxzRVNGaDlKVkc1QmNYczZXa2pWT3JWSWdNRFhYck1BSXdrQkFKSWNzeVZxM2RpQysvL1I2RlJjVTIrMGFQSElaNzdyd1ZVWkVSZ3FvanVraVNKSlNXVjBCbk1NQmtOblAwVFJ1aFZDamdwVmJEWDZOQmNJRFdJK1ljWWlBaGFtVnBSNC9oZzdsZjJzMGwwcU5iTW1iZGV5ZDZkdThxcURJaUluRnFCaEoyYWlWcVFYcURBVi9OVzRBbGZ5Nno2U2NTRVI2R2UyZmNodEVqaDNIVlhTSWlNSkFRdFpqdE8zZmozWTgrczFtQlYrUHJpMXR1bkk3cDExd0ZIMjl2Z2RVUkViVXREQ1JFTGxaU1dvYVBQdjBLNnpadXNkaytZdWdnUERUemJvUjFDQlZVR1JGUjI4VkFRdVFpc2l4aitlcDErUFNMYjFGZW9iTnVEdzBOd1NPejdzR0lvWU1FVmtkRTFMWXhrQkM1d0ptemVmamZoM094WjUvdDVHYVRKNDdIUFhmZXlobFdpWWdhd0VCQzFBeXlMR1BGNnZYNGNPNlhNRlJXV3JmSGR1cUlmejU4UDNwZDBrTmdkVVJFN29PQmhLaUpLblE2L08vRHo3QytSbDhSdFZxRm02K2ZobHR1bUE0dkx5K0IxUkVSdVJjR0VxSW1PSEFvRGErLzlUN3lDd3F0MnpySHgrSDVKeDlGUXVjNGdaVVJFYmtuQmhLaVJyQllMUGh1d1VKOC85TWltM2xGcGs2WmlIdG4zTWFodkVSRVRjUkFRdVNrczdsNWVPMnQ5NUYySk4yNkxTZ29FRTg5OWlBR0Qrd25zRElpSXZmSFFFTGtoQzNiZHVJL2IzOEF2Y0ZnM1RhZ1gxODg5ZmlEQ0EwSkZsZ1pFWkZuWUNBaHFvY3N5L2h1d1VMTSsrRm42emExV28xN1o5eUc2VmRQNHJUdlJFUXV3a0JDVkFlOTNvRC92UE1CdG16YmFkMFdFeDJKT2M4K2djUXVuY1VWUmtUa2dSaElpQnc0ZGZvc1h2ejNHOGpPT1czZE5xQmZYenovMUdNSTBIS1NNeUlpVjJNZ0lhcGwrNjdkZU8zTjk2RFQ2YTNiYnJ6Mkd0ejlqMXVnVkNvRlZrWkU1TGtZU0lqT2syVVpQeTFjZ2kvbi9XQWQwdXZqN1kzWmo4N0MyRkVqQkZkSFJPVFpHRWlJQUVpU2hBOCsrUkovL0wzQ3VpMGlQQXl2dlBBVWtoSVRCRlpHUk5RK01KQlF1MmVzcXNKci8zMFBtN2Z0c0c3cmZXbFB6SGwyTm9LQ0FnVldSa1RVZmpDUVVMdFdYbDZCRi83dkRSdzZmTVM2YmV6b0VYanFzUWVoVnZQYmc0aW90ZkIvWEdxM0NncUw4TXlMLzBaVzlpbnJ0dXVuVGNGOWQ5M08rVVdJaUZvWkF3bTFTNW5aT1hqbVgvOUdZVkd4ZGR2OWQ5K0I2NmRORVZnVkVWSDd4VUJDN2M2eEV5ZngxUE92b0x4Q0J3QlFxMVY0OHJFSE1XNzBTTUdWRVJHMVh3d2sxSzdVRGlNYVgxKzg5UHlUNkovU1czQmxSRVR0R3dNSnRSdkhUMlRZaEpFQXJUL2UrTDkvb1d0eW91REtpSWlJZ1lUYWhSTW5NL0hrQ3hmRGlOYmZILzk5OVVVa0ozWVJYQmtSRVFFQTU4RW1qM2NpSXhOUFBQOHl5c3NyQURDTUVCRzFSUXdrNU5FeU1yUHg1SE92MklXUnJra01JMFJFYllsQ3ZyQm9oNXVxTUZyd3pjWWNyRDFjaEp6aVNoaXFMS0pMSW5KYkdtOFZZa045TWFabkI5dzVNaFphSDVYb2tvaklneWxxVFByazFvRmsyL0VTdkxnNEhXZExqYUpMSWZJNDBjRStlR1Y2Vnd4SkNoRmRDaEY1S0k4SUpOdU9sK0Rlcnc2SUxvUEk0MzF4ZDI4TVRnd1dYUVlSZWFDYWdjUXQrNUJVR0MxNGNYRzY2REtJMm9WL0xUcUtDaU52aFJKUnkzTExRUExOeGh6ZXBpRnFKV2RMamZobVk0N29Nb2pJdzdsbElGbDd1RWgwQ1VUdHlybzBmczhSVWN0eXkwQ1NVMXdwdWdTaWRpV25pTjl6Uk5TeTNES1FjR2d2VWV2UzgzdU9pRnFZV3dZU0lpSWk4aXdNSkVSRVJDUWNBd2tSRVJFSngwQkNSRVJFd2pHUUVCRVJrWEFNSkVSRVJDUWNBd2tSRVJFSngwQkNSRVJFd2pHUUVCRVJrWEJxMFFVUUVWSGJJa2tTU3NzclVHRXd3R3cyUTVKbDBTVVJBS1ZDQWJWYURhMUdnK0FBTFpSS3oycFRZQ0FoSWlJcmZhVVIrY1hGTUZ1NFhFQmJJOGt5cWt3bUZKdE1PS2ZUSVNJMEZINitQcUxMY2huUGlsZEVSTlJrK2tvanpoUVVNSXk0QWJQRmdqTUZCVEJVR2tXWDRqSU1KRVJFQkVtU2tGOWNMTG9NYXFTODRtSklraVM2REpkZ0lDRWlJcFNXVjdCbHhBMlpMUmFVbGxlSUxzTWxHRWlJaUFnVkJvUG9FcWlKZEI3eXRXTWdJU0lpbU0xbTBTVlFFNWs4NUd2SFFFSkVSQnphNjhZODVXdkhRRUpFUkVUQ01aQVFFUkdSY0F3a1JFUkVKQndEQ1JFUkVRbkhRRUpFUkVUQ01aQVFFUkdSY0F3a1JFUkVKQndEQ1JFUkVRbkhRRUpFUkVUQ01aQVFFUkdSY0F3a1JFUkVKQndEQ1JFUkVRbW5GbDBBdFc4QnZyYi9CSTFtQ1ZWbVNWQTFSRVFrQ2dOSkt3Z1A4TVk5bzJNeGQwMDJTblFtMGVWWXhZWnFjSFcvQ0t3NVhJUzBNeFZPbmFQMVZTTTh3TnR1KyttU3lpWUZpUzB2RHJONS9lN3lESHk1UHNkbTI4WVhodHE4WHBkV2hIOHRTbS8wZXdGQVdJQTNTdlVtbUMxMXI0NTU0TFhMYkY3UC91RXdWaHdzYk5MN0VSR1JjeGhJV3BDUGx4TC9HTkVKZDQrS2haKzNDdEZCdm5oay9pSFJaVmxOU1luQXpMSHhtRGsySG5sbFJxeEpLOEtpbldkeDlLek80ZkVLQmZEK2JUMHhzRXV3emZZOVdlZHc1MmQ3VzZ6T1lEOHZtOWYrUHM3L3N3M1ZlaUVsUGdpRHV3UmpVR0l3RWlQODhQajNoN0hxRUFNR0VWRmJ3a0RTUW1LQ2ZmSE5mWDBRSGV4ajNUYW1ad2ZjTURnYVAyOC9hM05zN2QvSVhlSGJUYWZ3MXRLVDlSNXpWZDhJNi9QSUlCL2NQQ1FHTzArVzFobElyaDBRYlJkR0FFQ2xWRFN2V0JmeDgxYWhXN1EvdXNkbzBTYzJFSDNpQXRFcDFOZnV1R3Y2UnpZN2tDeDlZaUJpUXpYTnVrWk52WjdiNExKckVSRzVJd2FTRm5LbXRCTFpSUWFiUUFJQVQwMUt4TTZUWmNnbzBBdXFyRnJ2MkFERWRiRDlnV3Fvc21ERDBXS0h4NGNIZU9PZkV4UHF2Tlp0d3p0aDNxWlRMcS9URVY4dkpYckhCcUJ6bUIvaXd6UklDUGREdDJoL3hJWnFvSEFpRzQzc0dvcFFyUmVLSzlyTzdUTWlvdmFPbzJ4YTBNdS9Ib1BSWk51dndzZExpVmV2N3dhbDRGYUZtcTBqRjJ3NFdteFhMMUI5cTJiT3RLNTJIVkJyZW5oOFo0ZXRFUzFoWkxkUWZEOHJCYTllM3czM2pZbkQrRXZERU5mQnVUQUNWTGZvVE80YjJiSkZFaEZSb3pDUXRLQ2NZZ00rWEpWcHQ3MVhwd0RjZlZsczZ4ZDBucStYRWxjNStJRzgvRUNCdytQdkdSV0hVZDFEYmJaSnRmcUUrbm9wOGZiTlBlSGpWZjgvcVk0aHZraUs5TGYrcWEyRDFydmUvVTFWVUY2RkRVZUw4Y25xTER3MDd5RCsySlBuc21zVFVldlp2bU1YdHUvWUJaUEo3TkxybHBhVjRiUFB2OEhhdFJ0aE1ySDFWQVRlc21saDh6YWZ4dVMra2VnV2JmdkRkZGE0ZVB5K0p3OTVaVVo4c2pxcjNtdk1HaGR2dCsySHJhZFJwcS83RzNKdjlyazY5MDFPaVVTUXh2WkxYNkl6WVYxYWtkMnhneE9EOGREbDl1Ly84YXBNREVvTXhxQWFmVXA2ZHRUaTFldTY0Y2tmMHlEWE1ZamwzOWQxdzRDRW9EcHJ1MzE0Ujl3K3ZLUDFkV1A2VmtneWtGdFdpZXhDQXpJS0RUaVpyOGV4UEIyTzVlb3dMRGtFVjZkRVlsZEdHWGFjTExVNTc4V3B5ZlZlOTdwQjBSaVNGQUlBT0ptdngvd3RwL0ZiYWg1Qy9MM3FQWStJWE8vcnI3OEhBUFRvM2cxZVhnRXV1KzZoZzJuWXZYc2ZNakt5TUhyMENKZGRsNXpIUU5MQ0pFbkc2MzhleHpmMzlyRnV5eW95NFA5K080YThNaU1BNE9QVldWQ3JGT2dYSDRTWUVGLzhscHByY3cxSGdlVDdMV2VRWFdTd3ZoNmNHSXhyK2tYaXQ5UTg3TXdvclRNUUFNQXRRMkxzdHYyeEp3K21Xa05oWTBKODhlWk5QZXh1THgzTDFlSExEVGxZazFhRWhRLzFzOWwvUmE5d1pCVG84ZEdxK2tOV2M1VG9UTmg1c2hSblNvMDRVMXFKTXlXVk9GMVNpWnlpU2hqckdIb2NINmJCeUc2aEdOa3RGR2RLS3JIc1FBSGVXNUVKU1pKeC9hRG9ldDl2NlBrd0FnRGJUNVJpL3BiVCtHeHR0a3MvRXhHSnRYZmZRUURBMENHRG9IRDIvaSs1RkFOSkswak5LTU95L1FVWTI3TUR2dHFRZzgvWDVWam43TGlpVnpnbTlBckhzT1FRYUgxVU1Kb2xyRHhZQUozUjBxajN1SEZ3RE1aZkdvWXBLWkU0VTFLSkpidno4Tm02Ykx2NU5nWjFDVVp5bFAydGtFVzdiRU5RZUlBM3ZyaTdsMTByZ01raTQ0VkZSMkcyeURpV3E4UDhMYWR4eDRoT05zZk1IQnNQU1VhRExUOU5kVHhQaDlrTDBocDFUdCs0UU92em1CQmZUT3dkZ2Y4dHkzQjFhVVRVaGozejdFdDE3anQzcmh3QXNIN0RabXpadXIxSjE0K0pqc0lqajh4czBybkVRTkpxM2x4NkFoK3R5a1Jtb2NGbSs1Q2tZRXk0Tk16NjJrZXR4T1dYaEdISmJ1ZjdPSFRRZW1OTWp3N1cxekVodmhqWkxSUWZPd2dFZDQreTc3dVNVYURIeWZ5TG8zNkMvYnp3MlYyOUhRNXJmV3ZwQ1J3K2ZYRVN0ZmRXWkdKWWNvaGRmNDhIeHNYRHoxdUZ0Lyt1ZitpeE15cE5FbnhyOUUzcG54Q002d1pGWS9uK0FwUlgxbjhmV2VPdHd1V1hoR0ZZalZZT0FOaVRWZGJzdW9qSXZaU1dOdng5cjlNNW52YkFHVnF0Ni9xOXRVY01KSzBrLzF5VncrMi83c3JEZFFOdGJ4bE02aFBScUVBeWZVQVUxQ3JiSnNiNVcwN2JIZGMvSVFqRGtrUHN0bGVaTDdhaWhQaDdZZTZkdlpBVTZXZDMzSXFEaGZoaDY1bGE1MHA0K3FjaitPR0JGUGlvYlR1MDNqbXlFeUlDdmZIeXI4ZWdyNnB1OFptek9CMSszaXJyTWI4ODNNL21uTy9QOTgrb0thdlFZTk1IUjZrQTVreE54cHdHK243VVo4MWgrLzR5UkNTTzBXakVvNDg5NC9UeFR6MzlZb1BIdlA3YUhJU0VYT3puTnZlVC96azg3djBQUHNYaHcwZnc0QVAzb0ZldlM1eXVnVnlMZ1VTdy9Ubm5jQ0pmajhTSWl3RmdTR0t3MC9Oa0tCWEFkWU9pYkxZVmxGYzVIREh6NkFUSDg0aGNFTjlCZzA5bVhPcXdaZVRBcVhJODk4c1JoK2VsNStyd3I0Vkg4ZCtiZXRqdG05UW5BajA3Qm1EMkQ0ZVJucXV6NmZmaVNFRjVGWTZjdFozR2Z2WGhRcnRPd2MxUm9qTmgvWkdMZ2FSbXg5bmJoblhFMDVNVGJZNnZQWFY4UzB4a0J3Q0xkK1ZpenVLbVRZbFA1RWswbXJxbkVEQVlLcDAreGhrNU9hZHgrUEFSQkFZRzRKSkw3UDhQbzliRFFPSmlRNUpDOFBsZHZlbzlwdmJJa2Q5U2N6RjdZaGZyYTZWU2dTdDZoV05CcmRZSVI4YjBERU5Nc08wMzVrL2J6OWoxSFJuWkxSUXA4WUdvUzkrNFFIeHd4eVYyMDdRRDFldlVQRFR2b01NNVNpNzRlMzhCdWtUNFllWlkrdzY0bmNNMCtIUkdMNHg3WXp1azJ1T0ZuVEJ2MHlsYzBTdmNKclExeDl0L24wUmxIWjlsZEkxYlgwUWt4di9lZWQzaDlyS3ljM2o2bVRsUXFWUjFIZ01Bano3Mk5JeEd4NjNTdFMxYnZnb0FNR2hRZnlpVm5BbERKQWFTTnVDdnZmbDQvSW9FbTlFcVYvV0pjQ3FRM0RMVWRzUk1sVm5DTHp0c3A2YjM5VkxpdVNsSjlWNm5aMGV0d3pCeXR0U0l1NzdZNzFScnpVZXJzaENvVWVPV29SM3Q5aTNabmRla01BSUFPcU1GdDgvZGk1bmo0bkhGcFdHSURQSnArS1JhU3ZVbXBHYVVZY0cyTTloK290VGhNWUVhTmZwM3JudElNaEdKZGFIanFhdjZhdVNjT28zZHUvY0JBSVlQRzR4UFAvc0dlL2JzYTlLMTZyb2RSTTVqSUdrRENzcXJzUDFrcWMzdzBqNXhnWWdKOGNXWmtycWJIcnRIYTIzbUFRR3FXeXBxaDRlSG5KaEZkZUhPWE53OUtnNFJnUmRYOGkzUm1mRG8vRU1vTjVpdHM3VHFqR2E3U2RIQ2FxeisrL202SElScHZUR2hWN2gxbTlFczRidk45bjFhNmhNUjZJTituUU94NG1BaEpFbEdlYVVaYi81MUFtLytkUUkrYWlVMDNpcW5aMmJWR3kxMURnZXVhVktmQ0x1K09IVFJQNStaSTdvRWFrRVBQSGl2NkJJYWREYTN1bjlaaHc2aERSenBuSjkvL2hXeUxLTm56KzZJam81Q1VGQWd3c1BER2o3eHZIUG55bUUwR2wxU0N6R1F0QmwvN2MyM0NTU1ZKZ2s5WTdUMUJwSStjWUd3U0xMTjRuYnphLzNnN3hHanhlM0Q3RnNzYXFzeVMvaDZRNDYxLzBSZW1SRmFYelYrZnNpMjArbTA5M2JoZUo3dE9qeHJueDFpZDczZlVuTXh0WDkxMzVZbHFYa29xbkN1K1hSS1NpU3VIeFNOamlIVkFXcjF2emFpZHBRd21pV25Ba1pqWGRQUDhYVHlOMFZTRU1BQUFDQUFTVVJCVkF5T3diRTh2WFg5b1FYYkdtNjV1cm5XWEMrR0tndCthNkNqOHQ2c3VpZXphd3YySHp3c3VnUnE1ekl6cTBjT2R1cGtQNWRTWTZXbTdzV3hZeWNBQUplUEd3VUF1T25HNlU2ZnYyM2JUc3ovL2ljQXdKVEpWemE3SG1JZ2NibXpwWlUySTF4R2QrL2cxQm92cXc0Vll2YkVMdGg1c2hUTER4Wml3NUdpT3ZzNVhQRFQ5ak5ZbTFhRW00ZkU0THBCVVRpUnA3ZnJFT3F0VmpxOWJzN0NuV2R4MzVnNGxCbk11TytyL1pnL013WCtQaXFiWStxYmNLMm05MVprSWpYekhKNmRrb2l2TitiWTdGTXBGZWdlclVXL3p2WjlXaHoxRS9uUERkMGRycjNUVkgvdHpjY3pQOXQyME8zVktRQ1hkbkk4NitQZ3hHRDgrbWgvL0xMakxENWFsWVhYZmovZTRIdlVEaVRsbFdhbnppTWl4MlJaeHY3OWh3QUFSNDRjUTBGQllhTmFNMm9xTDYvQWp6OHRBZ0I0ZVhtaFo4L3VUcDhyU1JLV0xGbUs1U3RXUTYxVzQ2Njdic2VnZ2YwYVBwRWF4RURpWWxtRkJyeng1d25yNjQ3QnZrNEZFcDNSZ3RHdmIydDBQNHY4YzBhOHR5SURjOWRtb1lQVzIyNy9nWnh6S0txb2NyaXZ0a3FUaEpkK1RVZHFSaG5LREk3bjkyaE1kYitsNW1KVGVqRUt5eSsyanJ4MmZUZU12elRjWmw2UityVFdqSWwzanV4VTczNlZVb0diaHNSZ1VwOEl2UHhyT2xZY0xFU1FSZzE5bGNWdWhsdFA5ZmJyTDRrdWdkcXgzWHYyb2JDd0NBcUZBdm41QmZqUEcrOWkxc3k3a0pUVXBlR1RhNWszYndIS3k2dC9lV3ZNUXFmRnhTWDQ4cXZ2Y09KRUJnSURBM0QvL1RPUTJLWCswWXZrUEFZU2dSNXdNQ1c4czI0ZEZsUHZXalpBZGF0TGVxNE9HNDRVWTlxQTZ0c25lN0xPMVR2YXB1YjhISTYrVHkyTkRFdzF3d2dBeEhYUU9CMUdBRURkQ3FzaXg0ZHBjUGtsenYybUZhaFJvK0Q4WjVvOXNRdXU3QjJPMU13eWJEbFdncTNIUzNFOHIrRkpsU0lDdlRFNUpSSWpra053NzFjSEd2MTNLa29menMvZzBZN25uQkpkUXAzMEJnTisrZVUzQU1BVkU4WkM3ZVdGUC85Y2h2ZmUvd1F6N3J3Ti9mcjFhZUFLRjYxZXN4NEhtbmo3OGQrdnZnVzlYbytFaEhqY2YvOE1CQWV4RTd3ck1aQUk1R2lOR21jNUdzbFNXM2FSb1RxUUhLME9KRWFUaEg4dFBJby9adzkwNmoxVURzSkE3ZUhFamRYUXpLb0FjUFNzRGh1UEZtUHpzV0lZVEkyYlFyOHBIaDdmMmVuZmtsWWRLc1NlckhOUUtSVVllMGtZTk40cWpPZ2FpaEZkUTVGWmFNQ1VkM2JXZVc2Z1JvMy8zTkFkdzVORHJPODNybWNIbXpsT2lNaVcyV3pHNTU5OWc5TFNNZ1FGQmVMS0s4ZkQxOWNIM2w1ZVdQenJIL2o4aTI5eDR3M1RNSHIweUFhdmRlRGdZU3hhOURzQW9FZVBia2hMTzlxb1d2UjZQZFJxRldiLzgyR28xYXFHVDZCR1lTQnBCN2FkS0lVa3lYanI3NVBJYW1CaXNwcThISXc0TVZtYTE1bjBYQjIzZ2k3NGNGVW1QbDNUOE1KMWpWa0Z1TDZKekdKRE5aaHc2Y1VSUWVjTVpnVFdXZ241eS9VNUdOdXpBMkpETlhqMy9QbzNneE9EN1ZaTVhyb3Z2OTQ2eWl2TlNBajNzd2svTnc2SllTQWhxb05PcDhjWFgzeUx0Q1BwVUt2Vm1Ibi9YZkQxclI3MlAySENXSGg1ZWVIblgzN0Zqejh0aGs1dndGV1RKdFI1cmR6Y2ZIenh4VHhJa29TWTZDamNkKytkZVB5Znp3SUFzckp5OFBwLzNuR3FKclBaZ29jZWZxTE8vUnorMjNRTUpPMUFSYVVaSDYvT3dvOU9qQTY1UUtsVTJFenhma0ZESFcwYnJ1VmlpNGZSTE5sTk45L2NGcGpHMGxkWmJJWVBMOTZWYTllZjVQRHBjc3hkazRWUjNUdFlBNTJqVHJZTkJSSlpCbjdmazJkenEyNVFsMkIwaWZDeldVdUlpSUJqeDA3ZzIza0xVRmhZQkxWYWhSa3pia1ZDZ20ycjhwZ3hJeUhMTW43KzVWZjg4Y2ZmTUZWVlllclV5UTZ2RnhJU2pKQ1FJRWlTakVjZW5Xa3owNnVYbDlxcERySUZCWVZRS0JRSUMrTUVpaTJCZ2FTZCtIUnR3NjBPTllWcHZSM2V4bWh1SURsbk1PUHc2UXI4bHBxTHYvYmxZL08vaGpYcmVzMVZWRkZsN2ZRcnlkVkRlaDExY0swMFNkYnArQzhzMkZmVG9kUGx5Q3BzdVBYcDk5MTVkbjJIYmhvY2c5Zis0QWdjb2d1Vy9yMEN2Ly8rTndEQTE5Y1hzMmJlaFc3ZEhLOWROWGJzWmRBYkRQanp6MlZZdG53MWV2VjIzTmZKeDhjYjk5ejlEMmkxL25aOVAySmlvdkYvcnp6ZllGMHpaejBPbFVybDFMSFVlQXdrQXZWNmJnTzZSMnRSckRNaC8xemRrK3M0dXVWdzFkczdHMXdYcGpraUErMUg1Wnd6bUZIVnpQay9QbDJiaGZkV1pEVHJHb0JyMTVNNWVsYUhZY25lV0pkV1ZPKzhMeGVNNjluQnJ2Vm9TYXB6aXlHZUxxbkUzdXh6NkJ0M3NXUHhsSDZSZUdkWjNkUFpFN1UzL2Z2MXhiSmxxOUU1UGhaMzNIRnpneTBTazYrNkFnYTlBUnFOYjcyalhsd3hmd20xSEU3Y0w5QjFnNkl4ZjFaZkpJVGJMMlluV3ZjWXJkMjJzNlhObjVHd0xmN1FQWjZ2aHl3RGM5ZGtPWFY4N2RXWnE4eFNnN2RyYXZwemorMnhXaDhWeHRmb3gwTFUza1ZHUnVEcHB4N0Q0NDgvNlBUdGtldXV1d2FUT1VHWlcyTWdFU0JRbzhiYnQvVEVuS25KOEZFckVSSFkrTFZaV3Rxbzd2Yi9DWnpJYjNoSXF6czZucXZEcWtPRlNEdFQwZUN4aVJGKzZKOWcyOXk3NW5CUm5mTzJPTExpWUlIZGZETlQrenVlSlphb3ZlcllNYnBSOHhDMTFweEYxSEo0eTBhQVJZLzBSMVNOQmVKaVF0cFdJTkY0cXpBNE1kaHUrNzdzdGpPMWVVNng4N2VyWWtQcmI0Rkt6OVZoWDQ1em4rM0d3ZlpOdmo5dGQ3NnpNRkM5UnRET2pES2J2K09CQ2NFTnJsMUVSQTJUWlJrV1MzWG5lWVlVOThKQUlrQlVyZFZxRXlOY3MzS2xxOXcycktQRHljdTIxYkZLcmdpVDNxcDd2by9hR3VwdmN1aDB1VlBYQ2RLbzdWb3lqdWZwc1N1anpPbGFMbGkydjhBbWtDZ1UxV3ZwZkxMYXVkdEdSRlE5TExpNHBBUmFmMy80K0hoRHBWSmg5NTc5TUpzdFVDcVYwR3J0YnowN3cyZzB3bVF5dzg5UEE2V3krdi9DOVBQcjNsd1lka3l1eDBEU3dqVGVEZDhWazUxZElLWVZCR3JVbUhHWi9TaVRrL242ZGo4MDlhWWhNZERVNnN6NncxYjdWWXhyejJQaXlKcTBRdnhyYXJMTmJMZ01KRVNOVTFKU2lsZGZmY3ZodnVUa3hDWlBYcGFWbFlOMy92Y1JGQW9GdkwyOW9WSXFvVGNZemw4M3FjbjFVdjBZU0ZwWXAzcHVGeGlxTEhodlJhYkRIMnFpUEg5MUVnSjg3ZjlaTlBhMlJGMlVTZ1VVcUc0UjZCMWI5eFQyRFhIbEtCdG4vWnFhQzROSnd0UitrVWlPOGtlSnpvUXR4MHJRUWV1Tmlrb3pUQllKd2Y1ZWVIaDg1d2F2VlZ4aHd1N01NZ3c0M3g5bGQyWVpmdC9qM0VnZElxb1dHUmtPYjI5dldDd1dTSklFV1piaHA5RWdNVEVCTjk5OFhaT3YyN0ZqTklLRGcyQTJtMkd4V0dDUkpJU0doaUE1T1JIWFRyL2FoWitBYW1JZ2FVRXA4WUYxTHF4MzRGUTVudjd4U0tQNlFyUzBlMGZIWVZJZit3bS9paXRNV0x3cjF5WHZjVTFLSkY2NXRtdWQrL1hHbHA4cXZxbnl6MVZoM3FaVG1MZnBGRVowRFVXUW54clhEWXpHUGFOakd6elgwWEkxdit3NGkxMFpwZmg5ZDM2YituZEFKSUszdHplZW1QMXdvODd4OHZMQysrKzkwZVQzckd0V1ZYOS9mL3lIaTBtMk9nYVNGcVIxME5JZ3k4RFhHM1B3d2NyTVZwK1Z0RDVLQlRBa3liNGpLd0M4dWZTRXk0YnJOalNTeFJWRGkxdkRwdlJpQU1DWUhzNE5TU3lxcUxMYjFwaWh3a1NlVHFGUU5HbmxYdkljSFBiYmdqWWVMY1kzR3krdW9HazBTWGp5eHpUOGIxbEdtd29qUVBWdjhMTytPWWpWaDJ6WFZWbHhzQkIvN25YZEQ4N2orVHFZNnZqczV3eG1iRHRSNHJMM2FnMEhUam5YSWJibUtzcEVSR1NQTFNRdDdOM2xHZWdURjRqa1NEL2MvL1VCN005eDdnZVlDRlZtQ2JNWHBPR3RtM3ZnOGt2Q2NPQlVPWjcvNVloTDM4TnNrWkZab0VkeWxPM0lJcU5Kd2dzTGp6cmRFdU9xeGZXYXE3QzhDb1hsVlFnTHNKL1o5b0tsKy9MeDlZYWNGcXVCaU1nVE1KQzBNSXNrNDRrRmFRZ1A4SFo2ZUdsdFowcnQ1NlpvVGd2TGh5c3piVjRYMXJpZFlKRmtQUDNURVR4NGVUdytYWlB0VkVCNGRQNGh1MjMxcmVyNzFZWWN4SWRwVUdtU29ETmFrSGZPaUowblNsRlJSLytSQTZmSzRhMXVlbU5lN2Y0dkRjMm5NbitMYlNmamhsWkkvalUxRjEyanRKQmtHV2FMREpORmdyN0tnc3dDQTFJenkzRFF5VllVSXFMMlRDRzNwVEduVG1yTWI4ZEU1Qm9pUmpaUjZ6bWVjNnJoZzZqTlNvcTFuNjdCSFNocXpGN0hQaVJFUkVRa0hBTUpFUkVSQ2NkQVFrUkVSTUl4a0JBUkVaRndEQ1JFUkVRa0hBTUpFUkVSQ2NkQVFrUkVSTUl4a0JBUkVaRndEQ1JFUkFUbHhmbXB5TTE0eXRlT2dZU0lpS0JXY3lVUmQrWGxJVjg3QmhJaUlvSldveEZkQWpXUnY0ZDg3UmhJaUlnSXdRRmFxRlVxMFdWUUk2blZLZ1FIQm9ndXd5VVlTSWlJQ0VxbEVoR2hvYUxMb0VhS0RBbGxIeElpSXZJc2ZyNCtpQWtQWjB1SkcxQ3JWT2dZSGc2TnI0L29VbHpHTTNyQ0VCR1JTL2o1K2lBdUtoS2w1UlhRR1F3d21jMlFaRmwwV1lUcTBUUmVhalg4TlJvRUIyaWhWSHBXbXdJRENSRVIyVkFxbFFnTkNrUm9VS0RvVXFnZDhheDRSVVJFUkc2SmdZU0lpSWlFWXlBaElpSWk0UmhJaUlpSVNEZ0dFaUlpSWhLT2dZU0lpSWlFWXlBaElpSWk0UmhJaUlpSVNEZ0dFaUlpSWhMT0xRT0p4cHZyTEJDMUpqOSt6eEZSQzNQTFFCSWI2aXU2QktKMkpiWUR2K2VJcUdXNVpTQVowN09ENkJLSTJwWFJQZmc5UjBRdHl5MER5WjBqWXhFZDdEbExMaE8xWlRIQnZwZ3hNbFowR1VUazRkd3lrR2g5VkhobGVsZlJaUkMxQzY5YzJ4WCtQdXhEUWtRdHl5MERDUUFNU1FyQjUzZjFZa3NKVVF1SkR2YkJGM2YzeHVERVlOR2xFRkU3b0pCbFdSWmRSSE5VR0MzNFptTU8xcVVWSWFlb0V2b3FpK2lTaU55V243Y0tzUjE4TWJwSEI5dzVNaFphdG93UVVRdFNLQlFLNjNOM0R5UkVkZmw1MGUvNDdPdnZySy9IangyRkp4OTdBRXFsMnpZTUVoRjVsSnFCaFA4ems4ZTZmdm9VVEw5Nmt2WDF5alhyOGVhN0gwT1NKSUZWRVJHUkl3d2s1TEVVQ2dWbTNYc25ycnJ5Y3V1MmxXdlc0NjMzUG1Fb0lTSnFZeGhJeUtNcEZBbzg5dUI5bUhURnhWQ3lZdlU2dlAwK1F3a1JVVnZDUUVJZVQ2RlE0UEdIN3NPa0s4Wlp0eTFmdFE3dnZEOFg3RUpGUk5RMnNGTXJ0UnV5TE9QdDkrZGkyY28xMW0xalI0L0FVNDg5Q0xWYUxiQXlJcUwyaWFOc3FOMlNaUmx2di9jSmxxMWFhOTNXUDZVMzVqejNCUHcwR29HVkVSRzFQd3drMUs3SnNvejNQdjRjZi82OTByb3RPYkVMWG52NU9ZUUVCd21zaklpb2ZXRWdvWFpQbG1YTS8zRVJ2djMrSit1MjZLaEkvT2YvWGtESDZDaUJsUkVSdFI4TUpFVG5MVjIrQ3YvNzhETnI1OWJnNENDODl0Sno2SnJVUlhCbFJFU2VqNEdFcUlZdDIzZmgzMis4ZzZvcUV3REExOWNIYzU1OUFnUDc5eFZjR1JHUloyTWdJYXJsVU5wUnZQRHk2eWl2MEFHb0hpcDg3NTIzNGZycFUxRGorNFdJaUZ5SWdZVElnZXljMDNqbXhYOGp2NkRRdW0zc3FCR1kvY2hNK1Bod1ZXa2lJbGRqSUNHcVEwbHBHVjU1L1cwY09KUm0zWmJZcFROZWVlRXBSRWFFQzZ5TWlNanpNSkFRMWNOc051T1RMNzdGa2orWFdiY0ZCUWJneFdkbm8wK3ZTd1JXUmtUa1dSaElpSnp3OTRvMWVPL2p6MkUybXdFQVNxVVNEOXg3SjY2WmZDWDdsUkFSdVFBRENaR1QwbzZrWTg1cmI2RzR1TVM2YmRUSVlYanN3ZnNRb1BVWFdCa1JrZnRqSUNGcWhPTGlFcnowMmxzNGZDVGR1aTA4ckFPZWUvSlI5THFraDhES2lJamNHd01KVVNPWlRDWjgrdFYzK08yUHY2M2JGQW9GYnJseE9tNi82WHFvMVNxQjFSRVJ1U2NHRXFJbTJyNXpOLzc3N2tjb0t6dG4zZGFqZTFjODk4UWppSTZLRkZnWkVaSDdZU0FoYW9iaWtsSzgrZTVIMkptNjE3ck5UNlBCb3cvZWkzR2pSd3FzaklqSXZUQ1FFRFdUTE10WS9QdFNmUDcxZk9zb0hBQVljOWx3UEhUL1hRZ0tDaFJZSFJHUmUyQWdJWEtSRXhtWmVQVy83eUk3NTdSMVcwQ0FGclB1K1FmR2p4M0Y0Y0ZFUlBWZ0lDRnlJYVBSaUUrLytnNi8vN1hjWm51L3ZyM3gySVAzSVNhYWZVdUlpQnhoSUNGcUFmc1BIc1k3SDh6RnFkTm5yZHQ4dkwxeHg2MDM0THFwazZGU2NTUU9FVkZORENSRUxhU3F5b1R2ZjE2RUgzLzVEUmFMeGJvOUtURUJzeCtaaWVURUxnS3JJeUpxV3hoSWlGcFlSbVkyM3ZsZ0x0S09Ick51VXlnVW1IN05WYmpqNXV2aDcrOG5zRG9pb3JhQmdZU29GVWlTaENWL0xzT1g4MzVBWmFYUnVqMG9NQUQvdVBWR1hIWGw1YnlOUTBUdEdnTUpVU3ZLTHlqRWV4OS9qdTA3ZDl0c2o0dnRpSmwzL3dNRCsvZmxhQnhxVXlSSlFtbDVCU29NQnBqTlprajhNZEVtS0JVS3FOVnFhRFVhQkFkb29WUXFSWmZVYkF3a1JLMU1sbVZzMzdrYm4zNDFEem1uenRqc0c1RFNCelB2dVFPZDQrTUVWVWQwa2I3U2lQemlZcGhyOUlHaXRrZXRVaUVpTkJSK3ZqNmlTMmtXQmhJaVFjeG1DLzVjdGhMZmZ2OFR5c3Nyck5zVkNnV3V1dkp5L09QV0d4RVNIQ1N3UW1yUDlKVkduQ2tvRUYwR05VTEg4SEJvM0RpVU1KQVFDVlplb2NQM1B5N0ViMy8rRGJQNTRtK2lmaG9OYnJ4dUtxWmRQUkYrR28zQUNxbTlrU1FKMmJsNWJCbHhNMnFWQ25GUmtXNTcrNGFCaEtpTk9IMDJGNTkvUFIrYnRteTMyUjRRb01WMVU2ZGcycFNKOFBOak1LR1dWMXgyRHNYbnpqVjhJTFU1b1lHQkNIWFQ1U29ZU0lqYW1QMEhEMlB1Rjk4aS9maEptKzFhZjM5Y08zVXlwbDA5RVZwL2YwSFZVWHVRblp1SEtwTkpkQm5VQkQ1ZVhvaDEwOVhHR1VpSTJpQlpsckZweTNaOHQyQWhUbVptMmV6ejkvZkR0ZGRjaFdsWFg0VUFMWU1KdWQ3SlU2YzVtc1pOS1JVS2RPblVVWFFaVGNKQVF0U0d5YktNTGR0MzRyc0ZDM0g4UkliTlBqOC9EYVpkUFFuWFhUTVpBUUZhUVJXU0p6cWVjMHAwQ2RRTVNiR2RSSmZRSkF3a1JHNUFsbVZzMjVtSzczNzR4ZTVXanA5R2c4a1R4K09heVZjaU1pSmNVSVhrU1JoSTNCc0RDUkcxT0ZtV3NXUFhIc3o3NFJjY1BYYmNacDlDb2NEd29ZTXcvZXBKNkhWSkQwNndSazNHUU9MZUdFaUlxTlhJc294ZHUvZmh1d1cvNFBDUmRMdjlpUW1kTWUyYVNSaDcyUWg0ZTN1MWZvSGsxaGhJM0JzRENSRzFPbG1Xa1hiMEdCWXYrUXNiTm0rREpFazIrNE1DQXpCNTRuaE1tWFFGd2pxRUNxcVMzQTBEaVh0aklDRWlvUW9LaS9EN1g4dng1N0tWTmpPL0FvQktwY0psdzRkZzJ0V1QwS05iTW0vblVMMFlTTndiQXdrUnRRbEdveEdyMTIzRTRpVkxrWm1kWTdjL0xyWWpKb3diamN2SFhNWldFM0tJZ2NTOU1aQVFVWnNpeXpMMjdqK0l4VXVXWXR2T1ZOVCs5bFlvRk9pZjBnY1R4bzNDOEtHRDRPUHRMYWhTYW1zWVNOd2JBd2tSdFZtbnorYmk5NytXWTlYYURTZ3JzNThTM005UGc5RWpoK09LY2FQUXMwYzMzdEpwNXhoSTNCc0RDUkcxZVdhekJUdDM3OEdLMWV1eGRmc3VtTTFtdTJNNnhrUmp3dGhSR0Q5dUZDTEN3d1JVU2FJeGtMZzNCaElpY2l2bnlzdXhkdjFtckZpOTNtNU9FNkQ2bHM0bFBicGg1TERCR0Q1ME1LSWlPZWxhZThGQTR0NFlTSWpJYldWbG44TEtOZXV4Y3MxNkZCV1hPRHdtc1V0bmpCZzZHTU9IRGtSQ2ZCeHY2M2d3QmhMM3hrQkNSRzVQa2lUczNyc2ZLMWF2eCtadE8yRTBHaDBlRnhNZGllRkRCbUhFMEVIc2MrS0JHRWpjR3dNSkVYa1VvOUdJMUQzN3NYSExkbXpkdmdzVk9wM0Q0MEtDZ3pCc3lFQ01HRG9ZS1gwdWhWcXRidVZLeWRVWVNOd2JBd2tSZVN5ejJZTDlCdzloNDVidDJMeHRKNHJydUsyajhmVkZuOTZYb0YvZjN1amZ0emZpWWp1eTljUU5NWkM0TndZU0ltb1hMa3hYdjJucmRtemFzaDFuenViVmVXeG9hQWo2OSsyRmZuMTdJNlZQTDA3RTVpWVlTTndiQXdrUnRUdXlMQ01qS3h1YnR1ekE1bTA3Y09Ka1pyM0h4OGQxUXIrK3ZkR3ZieS8wdWZRUytQbHBXcWRRYWhRR0V2ZkdRRUpFN1Y1cGFSbjI3RCtJMUQzN2ticG5Id29LaStvOFZxbFVva2YzcnVqWDUxSmMwck03dW5kTmd0YmZ2eFdycGJvd2tMZzNCaElpb2hwa1djYVpzN2xJM2JNZnUvZnV4NTc5QjZIVDZlczlKN1pUUi9Uc25vd2UzYnFpUi9ka2RJNkxoVXFsYXFXSzZRSUdFdmZHUUVKRVZBK0x4WUwwNHlleGUrOEJwTzdaaDhOSGpzSnN0dFI3am8rUEQ3b2xKNkpuOTY3bzNpMFpQYnNsSXpRMHBKVXFici9hUWlDUlpiblJIYUovL2ZWUCtQbHJjTVdFY1M2dDVlalJZMWkrZkRWdXZmVUdkSENEZmxBTUpFUkVqVkJaYWNUK2c0ZHhLTzBJRGg4NWhpTkhqOEZRV2RuZ2VSSGhZZWpSdlN0NmRFdEdVcGZPU0lpUFExQlFZQ3RVM0g2SURpUjc5eDdBd2tWTGNQZGR0eU1oSWQ3cDgyYk9laHlob1NGNDdkVVhYVnJQNTU5L2k5VGRlNUdTMGh2MzN6ZkRwZGR1Q1o0UVNEaDVBQkcxR2w5Zkh3d2FrSUpCQTFJQVZFL0tscFY5Q21sSDAzRTRMUjJIajZZak8rZTAzWG41QllYSUx5akUrbzFick51Q2c0T1FFQitIaFBoWWRENy9HQjhmQ3o4Tk84MjZvNU1abVNnc0xNTGNUNy9HODgvTlJtQmdnTkI2cGsyYmpIMzdEMkRQbnYzSXlNaHFWRWlpcG1FTENSRzFLUlU2SFk2a0g4Zmh0SFNrSFUxSDJwRmpkVTdRNWtoa1JEZ1NPc2VoYzN3c0V1S3JIK002ZFlTWGwxY0xWdTMrUkxlUVNKS0VOOTk2SHhrWldVaE9Uc1RqanowQXBWS0pIVHRTOGRmU0ZYV2VsNWVYRDZWU2lmQUdGb1Y4K2FWbnJjOWZlZVVOV0NTcHdacUtpNHRoTXBuaDcrOFByYmJoenRjejdyd1ZuVHZITlhoY1MyQUxDUkdSaTJuOS9URWdwUThHcFBRQlVOMnY0TlRwc3poOEpCM3B4MDhnSXpNYkdWblpLQyt2Y0hoK1huNEI4dklMc0cxSHFuV2JVcWxFeDVob3hIWHFpS2lvQ0VSSFJTSTZzdm94TWpJY1B0N2VyZkxacUc1S3BSSjMzM1U3L3UvZmIrTFlzUk5Zc21RcHBrMmJETDFlajd5OC9IclBsU1Nwd1dOcXlzM0xoK1JFSUxsQXA5TkI1MFFvcnFxcWN2cWFaSTh0SkVUa2RtUlpSa2xwR1RJeXM1R1psWTJNckJ4a1ptVWpNenNIbFpXTzErS3BUMmhJTUtLakloRjFQcVJFUlVVZzV2enJzQTZoVUNxVkxmQXAyaGJSTFNRWGJOcTBGZk8vL3hrcWxRcHpYbndhRVJIMXJ6amRsRDRrRHp3NEc1SWtZZTRuLzdQWi90VlgzOEZZVllWWk0rK3U4OXpQdi9nV0JrTWxIbm40ZnFmZnJ6V3doWVNJU0FDRlFvSFFrR0NFaGdTamYwcHY2M1pabHBHYmwzOHhvR1RsNEdSbU5uSk9uWWJGVXZmb251S1NVaFNYbE9KUTJsRzdmV3ExQ3BIaDRZaUtpa0JrUkFSQ1FvSVFFaHlNa09BZ2hJWUVXNS83K1drNFpiNExqQmd4Rk1YRnBSZzRNS1hCTU9KcUJ3NGVoc0ZRZnlmckkwZU9PZFZhUW8zSEZoSWk4bmhtc3htbnorVGlURzR1Y25QemNUWTNEMmR6ODNFMnIvcDVYU3NjTjRhWGx4ZENncytIbFpDZ2k4K0RneEFTRW16ejJ0L2ZyODIxdXJTVkZoSkhQdnp3c3pvbjNHdW9EMG5OdmlNWFhHZ2h1ZU9PbTdGOCtXcnI5dno4QXNpeWpNaklpRHByS1Nnb2hDUkpEbzl4OUY2dGhTMGtSRVJ1UUsxV0l6NnVFK0xqN1AvVGxtVVpwV1hua0ZzcnBKek56VU51WGo3eUN3cmh6Tzl0SnBQSk9ocklHVDQrUHZEMzAwQ2owZGc5K21rMDhQTzcrS2p4MDhCZlkvdm9wOUhBMTljSEtxVUtLcFVLYW5YMW95ZTIwaFFVRnRYYlI2U3hmVWd1MEZYb0hKN256TFdhOG41VVB3WVNJbXJYRkFyRitkYUxJUFRvM3RWdXY5bHNSbjVCRWM3azVxS3dxQmlsSldVb0xpbEJTV2taU2tvdlBxK3JrMjFkakVaamRjdE1TYW1yUGdxQTZzK2pVcW5PLzFGV2h4WHI2K3JueWhyNzFTbzFWQ29sSG5sMGxrdnJjSmJaYk1hTGMxNnoyZWJqNDRNNUx6NXRkMnp0UGg5QTNYMUk1cnowZW9PaFlmejRNUmcvZm96MTllUC9mQllHUTZYRDk3bGc5aE12UUtmVDFYc01OUTBEQ1JGUlBkUnFOV0tpSXhFVEhWbnZjV2F6MlJwU1NrcExVVkpTV3YzOGZQK1VDOXRMUzg5QnA5ZlgyNmVsT1dSWmh0bHNodGxzYnBIcnU1b3NBOFhGSlRiYmZIdzQ2cWs5WWlBaEluSUJ0VnFOOExBT0NBL3IwT0N4c2l6RFpETERZREJBcHpkQXI5ZERiekJBcnpmWVBkb2VVMm56YUt5cWdtU3h3R3kyd0NKVlB6Wm1PR3RiNE9XbHRtbHRtRG5yY1lIVlZQdjIyeC9xM09lSy9rYmtHQU1KRVZFclV5Z1U4UGIyZ3JlM2w4dW53SmRsR1JhTEJJdGtnY1ZzZ2NWUy9jZGM0OUVhWW1wc2R3ZGZmVDNmNFhhZFRtZTNyNnpzWEozWGFhaFAwTlp0T3h0ZkhEVWJBd2tSa1FkUktCUlFxMVZRUXdVMDRzNUhXeDVsYzhHT0dwUGQxV1EwVnRXNXJ6WkpraURMTXRUcXVsZVVkcVlQQ2JrZUF3a1JFYlZwZlhwZml0S3lNdHcxNHpicnRyUWo2Zmpra3k5UlZWV0YwTkFRelA3blF6YXI4aTVlL0FkS3k4cnNyblZoTmxXMTJ2N0gzOXR2dmRwZ0xXKy85ZSttZkFSeUFnTUpFUkcxYWRPblQ3RjV2WGZmQVh6eHhUekV4RVFqT3pzSFJtTVZYbnY5SFVSR2h1UGFhNjlHWXBjRXUzTXVxS2lvYnQzdzgvTURBTHp4MzNlaDF4dWFYSnZJdVVjOERRTUpFUkc1QlZtVzhlZGZ5N0YwNlFwMDZoaUR4eDZkaVgvT2ZoNnlMQ004dkFOT25zekVtMisrajM3OSttRGExTWtPSjBzckxhMXVOUWtNcUY1Tk9EKy9rTGRnMmdnR0VpSWlhdk1LQ2dyeDNmeWZrSjUrSEVsSlhmREFyTHV0clJ5K3ZqNTQ1dW5Ic1g3RFp2eStaQ2wyNzk2SC9mc1BZc3pva1pnMDZRcG9OTDQyMXdHQXNQRHEwVkFYYnNHc1dic0JQLy84SzdwMlRjSURzKzZCcjYrUHd6bzJidHFLSDM5Y0JFbVNjTVAxMDFyeUk3YzdEQ1JFUk5SbVZWVlZZZldhRGZqNzc1V29xcXJDb0VIOWNjZnROOW4xQVZFb0ZCZzlhZ1Q2cGZUQlR6OHZSbXJxWHF4Y3RRNWJ0KzNFdEttVE1YejRFQUJBOXZuT3UxRzFwbjRmTytZeTVPY1hZdDI2alhqMzNZL3g0RVAzSWtDcnRlNjNXQ3hZdlBnUHJGNnpIbXExQ25mZmRUc0dERWhwNFUvZnZqQ1FFQkZSbTFCN09HNXhjUW5lK085N0tDc3JnMXF0eHMwM1g0ZFJsdzJ2OXhxQmdRRzQ5NTUvb0Y5S0h5ejRjU0VxS25UdzhyNDQzT2o0OFpNQWdNNmQ0K3pPdmVINnFUQ2JUTmkwZVJ0ZWVlVU4zSFRUdGVqZnJ5K09IVHVCQlFzVzRzelpYSVNHaHVET08yOUYxK1JFRjN4aXFvbUJoSWlJaEpObEdkOThVejBobWNsa1JtNXVIcUtpSXRHOWV6SUtDNHB3KyswM0lpcXEvdGx5YStyZnZ5KzZkazNDZ1lPSE1XaGdQd0JBU1VrcGNuSk9RNlZTSVRHeGk5MDVTcVVTdDkxMkkrTGpZL0hUejR2eCtlZmY0dTlPSzNIcTFCa0F3TEJoZzNIRDlWUGg2K3RyZHk0MUh3TUpFUkVKZFNHTWJOK3hDMXF0UDNRNlBUNloreFVlZXZCZTNIYnJEVkNyMVUxYU5EQWdRSXRoUXdkWlgyL2V2QTBBMEsxcmtrMi9rcG9rU1VKUVVDQWlJeU54K3ZRWmF4Z0pEUTFCVW1LQzI4MkU2MDRVc2pQTFdCSVJrVWNUTlRHYUxNdVlOMjhCdG03YkNYOS9meno1eENQWXVuVUhscTlZRFI4ZkgxeDIyVEQwUyttRHNQQU8wUHI3T3hWTUpFbUNKRW5WTTlHYUw4NUUrOUxMLzRGZXI4ZTk5LzREL2Z2MXRSNWZVYUhEc1dQSHNmL0FZUnc0Y01nNk5EZ21PZ29EQnFaZ3o1Nzl5TWs1RGFDNkZhVlRwNDdvMmpVUmNiR2QwTEZqRENJaXd1RGw1ZFVDZnp2T1M0cTFYOG5hSFNocWZFSFpRa0pFUk1KVVZPaXdLM1VQMUdvVlpzMjhDMUZSRVpnNjlTcG9OTDc0NDg5bFdMbHlMVmF1WEdzOVhxbFVRcUZRMUFnbTFiOVRTNUlNV1pZZGg4V1dSQUFBQTNOSlJFRlVUZ3V2VnF2UXYzOEs5SG85SWlQRGtkSzNOelp0M29iMDlPUEl6ajZGdkx4ODYzbHF0Um9wS1gwd1l2Z1E5T3paRFFxRkFwTW1Uc0R4NHlleGM5ZHU3TjE3QU5uWk9jak96ckY1RDYzV0h3OC9kRC9pNDJOYjVpK3FIV0FnSVNJaVlRSUN0QmcrYkFqaTRtT1JsRlRkcjBPaFVPREtLeS9IMEtHRHNDdDFEN0l5czFGYVdnYURvZkxpZWp6blcwRXVUQVZ2RFNNeUlFT0dBdWNEaTZKNnB0Zmh3NGRnOSs2OXVQNjZxVkFxbFRCVm1helR6V3UxL3VqUm94c3V2YlFIZXZXNkJINGFqVjJkU1VsZGtKVFVCVGZkZUMxT25UcUQ5R1BIY2Z4NEJrNmRPbzJpb21KRVJrWXdqRFFUYjlrUUVaSFF0V3hNSmxPcjNQSTRjK1lzWW1LaUFWUVA0MDFOM1l2T25lTVFFUkhlck91YVRHYVl6Q2FIUWFhMWVNSXRHd1lTSWlKeWk4WDFxRzZlRUVpVUlnc2hJaUlpQWhoSWlJaUlxQTFnSUNFaUlpTGhHRWlJaUloSU9BWVNJaUlpRW82QmhJaUlpSVJqSUNFaUlpTGhHRWlJaUloSU9BWVNJaUlpRW82QmhJaUlpSVJqSUNFaUlpTGhHRWlJaUloSU9BWVNJaUtDOHVJYVorUm1QT1ZyeDBCQ1JFUlFxOVdpUzZBbTh2S1FyeDBEQ1JFUlFhdlJpQzZCbXNqZlE3NTJEQ1JFUklUZ0FDM1VLcFhvTXFpUjFHb1ZnZ01EUkpmaEVnd2tSRVFFcFZLSmlOQlEwV1ZRSTBXR2hIcE1IeEtGTE11eTZDS0lpS2h0MEZjYWtWOWNETFBGSXJvVXFvZGFwVUprYUNnMHZqNmlTMmtXaGVKaW1tSWdJU0lpRzVJa29iUzhBanFEQVNhekdSSi9UTFFKU29VQ1htbzEvRFVhQkFkb29WUzYvMDBPQmhJaUlpSVNybVlnY2Y5NFJVUkVSRzZQ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aUlpSWlJaUlpSWlJaFB0L1VNalNOYnBUSzF3QUFBQUFTVVZPUks1Q1lJST0iLAogICAiVHlwZSIgOiAibWluZCIsCiAgICJWZXJzaW9uIiA6ICI4Igp9Cg=="/>
    </extobj>
  </extobjs>
</s:customData>
</file>

<file path=customXml/itemProps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1600</Words>
  <Application>WPS 演示</Application>
  <PresentationFormat>宽屏</PresentationFormat>
  <Paragraphs>229</Paragraphs>
  <Slides>24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方正兰亭粗黑_GBK</vt:lpstr>
      <vt:lpstr>黑体</vt:lpstr>
      <vt:lpstr>方正超粗黑简体</vt:lpstr>
      <vt:lpstr>微软雅黑</vt:lpstr>
      <vt:lpstr>方正兰亭细黑_GBK</vt:lpstr>
      <vt:lpstr>等线</vt:lpstr>
      <vt:lpstr>等线 Light</vt:lpstr>
      <vt:lpstr>Arial Unicode MS</vt:lpstr>
      <vt:lpstr>Kozuka Gothic Pro R</vt:lpstr>
      <vt:lpstr>Wingdings</vt:lpstr>
      <vt:lpstr>Times New Roman</vt:lpstr>
      <vt:lpstr>Yu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LYW</cp:lastModifiedBy>
  <cp:revision>59</cp:revision>
  <dcterms:created xsi:type="dcterms:W3CDTF">2017-05-14T08:55:00Z</dcterms:created>
  <dcterms:modified xsi:type="dcterms:W3CDTF">2022-04-21T12:32:26Z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